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315" r:id="rId4"/>
    <p:sldId id="316" r:id="rId5"/>
    <p:sldId id="259" r:id="rId6"/>
    <p:sldId id="260" r:id="rId7"/>
    <p:sldId id="261" r:id="rId8"/>
    <p:sldId id="262" r:id="rId9"/>
    <p:sldId id="264" r:id="rId10"/>
    <p:sldId id="328" r:id="rId11"/>
    <p:sldId id="348" r:id="rId12"/>
    <p:sldId id="265" r:id="rId13"/>
    <p:sldId id="329" r:id="rId14"/>
    <p:sldId id="330" r:id="rId15"/>
    <p:sldId id="331" r:id="rId16"/>
    <p:sldId id="332" r:id="rId17"/>
    <p:sldId id="351" r:id="rId18"/>
    <p:sldId id="352" r:id="rId19"/>
    <p:sldId id="266" r:id="rId20"/>
    <p:sldId id="268" r:id="rId21"/>
    <p:sldId id="333" r:id="rId22"/>
    <p:sldId id="335" r:id="rId23"/>
    <p:sldId id="275" r:id="rId24"/>
    <p:sldId id="339" r:id="rId25"/>
    <p:sldId id="276" r:id="rId26"/>
    <p:sldId id="293" r:id="rId27"/>
    <p:sldId id="277" r:id="rId28"/>
    <p:sldId id="345" r:id="rId29"/>
    <p:sldId id="269" r:id="rId30"/>
    <p:sldId id="294" r:id="rId31"/>
    <p:sldId id="336" r:id="rId32"/>
    <p:sldId id="273" r:id="rId33"/>
    <p:sldId id="271" r:id="rId34"/>
    <p:sldId id="274" r:id="rId35"/>
    <p:sldId id="337" r:id="rId36"/>
    <p:sldId id="278" r:id="rId37"/>
    <p:sldId id="279" r:id="rId38"/>
    <p:sldId id="353" r:id="rId39"/>
    <p:sldId id="280" r:id="rId40"/>
    <p:sldId id="296" r:id="rId41"/>
    <p:sldId id="338" r:id="rId42"/>
    <p:sldId id="295" r:id="rId43"/>
    <p:sldId id="302" r:id="rId44"/>
    <p:sldId id="303" r:id="rId45"/>
    <p:sldId id="304" r:id="rId46"/>
    <p:sldId id="305" r:id="rId47"/>
    <p:sldId id="308" r:id="rId48"/>
    <p:sldId id="340" r:id="rId49"/>
    <p:sldId id="358" r:id="rId50"/>
    <p:sldId id="356" r:id="rId51"/>
    <p:sldId id="357" r:id="rId52"/>
    <p:sldId id="341" r:id="rId53"/>
    <p:sldId id="342" r:id="rId54"/>
    <p:sldId id="317" r:id="rId55"/>
    <p:sldId id="349" r:id="rId56"/>
    <p:sldId id="318" r:id="rId57"/>
    <p:sldId id="283" r:id="rId58"/>
    <p:sldId id="285" r:id="rId59"/>
    <p:sldId id="284" r:id="rId60"/>
    <p:sldId id="286" r:id="rId61"/>
    <p:sldId id="289" r:id="rId62"/>
    <p:sldId id="291" r:id="rId63"/>
    <p:sldId id="354" r:id="rId64"/>
    <p:sldId id="299" r:id="rId65"/>
    <p:sldId id="313" r:id="rId66"/>
    <p:sldId id="350" r:id="rId67"/>
    <p:sldId id="300" r:id="rId68"/>
    <p:sldId id="301" r:id="rId69"/>
    <p:sldId id="322" r:id="rId70"/>
    <p:sldId id="324" r:id="rId71"/>
    <p:sldId id="319" r:id="rId72"/>
    <p:sldId id="320" r:id="rId73"/>
    <p:sldId id="321" r:id="rId74"/>
    <p:sldId id="325" r:id="rId75"/>
    <p:sldId id="346" r:id="rId76"/>
    <p:sldId id="347" r:id="rId77"/>
    <p:sldId id="326" r:id="rId78"/>
    <p:sldId id="312" r:id="rId79"/>
    <p:sldId id="311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88988" autoAdjust="0"/>
  </p:normalViewPr>
  <p:slideViewPr>
    <p:cSldViewPr snapToGrid="0">
      <p:cViewPr varScale="1">
        <p:scale>
          <a:sx n="102" d="100"/>
          <a:sy n="102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59C4F-CC0C-4E96-A65E-489A2C40C34B}" type="datetimeFigureOut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9BAB-55A9-4337-97B6-FD57435B9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26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Hardened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>
                <a:sym typeface="Wingdings" panose="05000000000000000000" pitchFamily="2" charset="2"/>
              </a:rPr>
              <a:t>避免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parent public key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dirty="0"/>
              <a:t> +Child Private Key</a:t>
            </a:r>
            <a:r>
              <a:rPr lang="zh-TW" altLang="en-US" sz="1200" dirty="0"/>
              <a:t> 外洩造成 </a:t>
            </a:r>
            <a:r>
              <a:rPr lang="en-US" altLang="zh-TW" sz="1200" dirty="0"/>
              <a:t> Parent</a:t>
            </a:r>
            <a:r>
              <a:rPr lang="zh-TW" altLang="en-US" sz="1200" dirty="0"/>
              <a:t> </a:t>
            </a:r>
            <a:r>
              <a:rPr lang="en-US" altLang="zh-TW" sz="1200" dirty="0"/>
              <a:t>Private</a:t>
            </a:r>
            <a:r>
              <a:rPr lang="zh-TW" altLang="en-US" sz="1200" dirty="0"/>
              <a:t> </a:t>
            </a:r>
            <a:r>
              <a:rPr lang="en-US" altLang="zh-TW" sz="1200" dirty="0"/>
              <a:t>Key </a:t>
            </a:r>
            <a:r>
              <a:rPr lang="zh-TW" altLang="en-US" sz="1200" dirty="0"/>
              <a:t>被讀出來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9BAB-55A9-4337-97B6-FD57435B9D9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9BAB-55A9-4337-97B6-FD57435B9D9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974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9BAB-55A9-4337-97B6-FD57435B9D9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91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C45A-FAA6-4BCA-86C7-3E2E770D98A8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31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9C24-BA2D-48D3-B1E2-AB8482F66344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27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8417-1D2B-4806-A470-21958928681B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905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409057" y="6333134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01232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D818-2748-4788-B058-6838D5929577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30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BD02-96B9-4A4E-A2BD-69B0F74C732B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24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1E27-9823-4105-9E85-B2A85866FD8B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51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C902-A61B-4AC6-98EB-D4745655EFC7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20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F3D5-0E16-4510-B26C-BFFC5629883D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17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21EA-EA7F-4BE0-BDD2-D79E0C0807DA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9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4EF0C-C34C-4893-815D-34AD7CFD3FFA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95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8A60-8726-431A-9BA3-1BBC38EA5D00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75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0EB90-B06A-4C42-8953-43028E1B38F7}" type="datetime1">
              <a:rPr lang="zh-TW" altLang="en-US" smtClean="0"/>
              <a:t>2018/7/28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4538F-1DD8-4705-86BF-4EDA6632D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95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.mediawik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.mediawik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ochen-hoenicke.de/trezor-power-analysis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ochen-hoenicke.de/trezor-power-analysi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sh-based_message_authentication_code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7109036/cp2102-device-is-not-listed-in-dev-on-macos-10-13" TargetMode="External"/><Relationship Id="rId2" Type="http://schemas.openxmlformats.org/officeDocument/2006/relationships/hyperlink" Target="https://www.silabs.com/products/development-tools/software/usb-to-uart-bridge-vcp-drivers" TargetMode="Externa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docs.labs.mediatek.com/resource/linkit7697-arduino/en/environment-setup/setup-arduino-id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warehouse.com/product/hacker-warehouse-electronic-badge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sha2017.org/w/Projects:Badge" TargetMode="External"/><Relationship Id="rId4" Type="http://schemas.openxmlformats.org/officeDocument/2006/relationships/image" Target="../media/image28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will127534/HITCON-Badge-2018/master/Software/Arduino_packages/package_hitcon_badge_index.json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ny5581/HitconWalletJava" TargetMode="External"/><Relationship Id="rId2" Type="http://schemas.openxmlformats.org/officeDocument/2006/relationships/hyperlink" Target="https://github.com/will127534/HITCON-Badge-2018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bs.mediatek.com/zh-tw/chipset/MT7697" TargetMode="External"/><Relationship Id="rId4" Type="http://schemas.openxmlformats.org/officeDocument/2006/relationships/hyperlink" Target="https://raw.githubusercontent.com/will127534/HITCON-Badge-2018/master/Software/Arduino_packages/package_hitcon_badge_index.js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Hitcon</a:t>
            </a:r>
            <a:r>
              <a:rPr lang="zh-TW" altLang="en-US" dirty="0"/>
              <a:t> </a:t>
            </a:r>
            <a:r>
              <a:rPr lang="en-US" altLang="zh-TW" dirty="0"/>
              <a:t>Badge 2018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MEDIATEK </a:t>
            </a:r>
            <a:r>
              <a:rPr lang="zh-TW" altLang="en-US" dirty="0"/>
              <a:t>黃偉峻</a:t>
            </a:r>
            <a:r>
              <a:rPr lang="en-US" altLang="zh-TW" dirty="0"/>
              <a:t> MEDIATEK </a:t>
            </a:r>
            <a:r>
              <a:rPr lang="zh-TW" altLang="en-US" dirty="0"/>
              <a:t>李倫銓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B074DD-201E-4D31-9A92-2334B065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50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D8BA7D0-B68C-4AE8-BB3D-D525C0D3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971" r="7506" b="39247"/>
          <a:stretch/>
        </p:blipFill>
        <p:spPr>
          <a:xfrm>
            <a:off x="147087" y="833775"/>
            <a:ext cx="11897825" cy="56961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BC9093-2FFC-4763-B432-A65441A8CB83}"/>
              </a:ext>
            </a:extLst>
          </p:cNvPr>
          <p:cNvSpPr/>
          <p:nvPr/>
        </p:nvSpPr>
        <p:spPr>
          <a:xfrm>
            <a:off x="2404844" y="328100"/>
            <a:ext cx="1229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Simulated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2463F5-1680-46FF-967E-540132FB2BED}"/>
              </a:ext>
            </a:extLst>
          </p:cNvPr>
          <p:cNvSpPr/>
          <p:nvPr/>
        </p:nvSpPr>
        <p:spPr>
          <a:xfrm>
            <a:off x="9049678" y="358878"/>
            <a:ext cx="58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Real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0D9CEC-7BD9-41D0-967E-98FAD775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9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PN532 – NFC controller	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AC612DD-19DB-4FF5-8E86-DA6A15B0A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/>
          <a:stretch/>
        </p:blipFill>
        <p:spPr>
          <a:xfrm rot="5400000">
            <a:off x="3448010" y="1721690"/>
            <a:ext cx="5295980" cy="4716380"/>
          </a:xfr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DCA58169-14AF-4F1E-810B-99754008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35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53CA379-2E2A-4B9E-BAD8-4A4D5093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7262069" y="4088772"/>
            <a:ext cx="1286312" cy="561891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8F1A6DC4-A322-4692-A47A-CC50A3B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2007" y="4204065"/>
            <a:ext cx="1318279" cy="69429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5BADFEC-B9AD-43AF-A90A-15D1FF8E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2007" y="3044872"/>
            <a:ext cx="1318279" cy="69429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0ED2067-266A-4505-B837-552C9AEB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2007" y="1729319"/>
            <a:ext cx="1318279" cy="69429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714C6FC-23ED-41D4-AF62-84ACC6B1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072" y="780755"/>
            <a:ext cx="982980" cy="50319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CD3652CB-C5AC-4026-9679-07D0C617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38" y="780096"/>
            <a:ext cx="982980" cy="503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Button Array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MT7697</a:t>
            </a:r>
            <a:r>
              <a:rPr lang="zh-TW" altLang="en-US" dirty="0"/>
              <a:t>沒有多的</a:t>
            </a:r>
            <a:r>
              <a:rPr lang="en-US" altLang="zh-TW" dirty="0"/>
              <a:t>Digital pin</a:t>
            </a:r>
            <a:r>
              <a:rPr lang="zh-TW" altLang="en-US" dirty="0"/>
              <a:t>了</a:t>
            </a:r>
            <a:r>
              <a:rPr lang="en-US" altLang="zh-TW" dirty="0"/>
              <a:t>QQ</a:t>
            </a:r>
          </a:p>
          <a:p>
            <a:r>
              <a:rPr lang="en-US" altLang="zh-TW" dirty="0"/>
              <a:t>Solution: Analog Button Array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5FFAE7-2146-4CDB-9DEE-9D628F0E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7262069" y="1499191"/>
            <a:ext cx="1286312" cy="5618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B44633-D5DE-4AB3-9358-07C790D6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8236590" y="1499191"/>
            <a:ext cx="1286312" cy="5618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BFDB0E-327D-44AD-ACCA-48776DDA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9167817" y="1499192"/>
            <a:ext cx="1286312" cy="5618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89A64E1-181C-4817-8B34-F60F6699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7262070" y="2793981"/>
            <a:ext cx="1286312" cy="5618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7B9B52-A663-4FCE-A550-14EEC860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8236591" y="2793981"/>
            <a:ext cx="1286312" cy="5618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4C83F23-F3DA-44AF-98F7-8A3A6577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9167818" y="2793982"/>
            <a:ext cx="1286312" cy="5618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D1914E-153E-4EFF-9D6F-F1EEE144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8236590" y="4088772"/>
            <a:ext cx="1286312" cy="5618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81D51E7-01DB-4624-908A-9CB9B356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9167817" y="4088773"/>
            <a:ext cx="1286312" cy="5618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DFA516-F8DE-4065-80AC-2DA61F5FC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7262069" y="5248623"/>
            <a:ext cx="1286312" cy="5618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41F541-FD48-45CB-BDC6-B4C230A6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8236590" y="5248623"/>
            <a:ext cx="1286312" cy="5618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3E6F35C-C2F7-4B63-AF8C-49502897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9167817" y="5248624"/>
            <a:ext cx="1286312" cy="561891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3511D29-AFB5-42D8-BD02-F4944782751D}"/>
              </a:ext>
            </a:extLst>
          </p:cNvPr>
          <p:cNvCxnSpPr>
            <a:cxnSpLocks/>
          </p:cNvCxnSpPr>
          <p:nvPr/>
        </p:nvCxnSpPr>
        <p:spPr>
          <a:xfrm>
            <a:off x="7004050" y="1468073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5A1A1D7-17DB-41AD-A134-74D221FC763F}"/>
              </a:ext>
            </a:extLst>
          </p:cNvPr>
          <p:cNvCxnSpPr>
            <a:cxnSpLocks/>
          </p:cNvCxnSpPr>
          <p:nvPr/>
        </p:nvCxnSpPr>
        <p:spPr>
          <a:xfrm>
            <a:off x="7004050" y="2736209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78F6E8C-7933-4DB9-887D-4D8F993D4F0D}"/>
              </a:ext>
            </a:extLst>
          </p:cNvPr>
          <p:cNvCxnSpPr>
            <a:cxnSpLocks/>
          </p:cNvCxnSpPr>
          <p:nvPr/>
        </p:nvCxnSpPr>
        <p:spPr>
          <a:xfrm>
            <a:off x="7004050" y="4053281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48DF64A-9795-4DD6-8875-065470CF9F3C}"/>
              </a:ext>
            </a:extLst>
          </p:cNvPr>
          <p:cNvCxnSpPr>
            <a:cxnSpLocks/>
          </p:cNvCxnSpPr>
          <p:nvPr/>
        </p:nvCxnSpPr>
        <p:spPr>
          <a:xfrm>
            <a:off x="7004050" y="5203971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831688C-82B7-47B2-A99A-1ECAA7A74569}"/>
              </a:ext>
            </a:extLst>
          </p:cNvPr>
          <p:cNvCxnSpPr>
            <a:cxnSpLocks/>
          </p:cNvCxnSpPr>
          <p:nvPr/>
        </p:nvCxnSpPr>
        <p:spPr>
          <a:xfrm>
            <a:off x="7531738" y="861060"/>
            <a:ext cx="3625" cy="507796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3117D74-2134-41EC-B911-D81295CD552B}"/>
              </a:ext>
            </a:extLst>
          </p:cNvPr>
          <p:cNvCxnSpPr>
            <a:cxnSpLocks/>
          </p:cNvCxnSpPr>
          <p:nvPr/>
        </p:nvCxnSpPr>
        <p:spPr>
          <a:xfrm>
            <a:off x="8505641" y="861060"/>
            <a:ext cx="0" cy="507796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B0C79C7-A34A-4C35-9788-AB28E0E8AD78}"/>
              </a:ext>
            </a:extLst>
          </p:cNvPr>
          <p:cNvCxnSpPr>
            <a:cxnSpLocks/>
          </p:cNvCxnSpPr>
          <p:nvPr/>
        </p:nvCxnSpPr>
        <p:spPr>
          <a:xfrm>
            <a:off x="9441062" y="861060"/>
            <a:ext cx="0" cy="507796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EEB3F579-1496-4B6B-887E-D517DCB55B35}"/>
              </a:ext>
            </a:extLst>
          </p:cNvPr>
          <p:cNvSpPr/>
          <p:nvPr/>
        </p:nvSpPr>
        <p:spPr>
          <a:xfrm>
            <a:off x="5737971" y="5086602"/>
            <a:ext cx="1230553" cy="2475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124F5D7-972B-450E-891D-7072638A8745}"/>
              </a:ext>
            </a:extLst>
          </p:cNvPr>
          <p:cNvSpPr txBox="1"/>
          <p:nvPr/>
        </p:nvSpPr>
        <p:spPr>
          <a:xfrm>
            <a:off x="5094586" y="50256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3.3V</a:t>
            </a:r>
            <a:endParaRPr lang="zh-TW" altLang="en-US" dirty="0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688B923-BDF9-48FB-9814-A357AD429ADB}"/>
              </a:ext>
            </a:extLst>
          </p:cNvPr>
          <p:cNvCxnSpPr>
            <a:cxnSpLocks/>
          </p:cNvCxnSpPr>
          <p:nvPr/>
        </p:nvCxnSpPr>
        <p:spPr>
          <a:xfrm>
            <a:off x="9448052" y="861060"/>
            <a:ext cx="99829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4E71B034-6905-481A-ADEF-C34EBC93A15F}"/>
              </a:ext>
            </a:extLst>
          </p:cNvPr>
          <p:cNvSpPr/>
          <p:nvPr/>
        </p:nvSpPr>
        <p:spPr>
          <a:xfrm>
            <a:off x="9435754" y="764397"/>
            <a:ext cx="1230553" cy="2475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6C5444F-6231-4820-88F1-6C323B829D3C}"/>
              </a:ext>
            </a:extLst>
          </p:cNvPr>
          <p:cNvSpPr txBox="1"/>
          <p:nvPr/>
        </p:nvSpPr>
        <p:spPr>
          <a:xfrm>
            <a:off x="10661729" y="67406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0EF50141-04E4-4F6A-999F-570E2634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02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4C83F23-F3DA-44AF-98F7-8A3A6577F4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8" y="2793982"/>
            <a:ext cx="1286312" cy="5618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81D51E7-01DB-4624-908A-9CB9B356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7" y="4088773"/>
            <a:ext cx="1286312" cy="5618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3E6F35C-C2F7-4B63-AF8C-49502897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7" y="5248624"/>
            <a:ext cx="1286312" cy="56189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1557204-ACAA-4643-A568-C916F900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8" y="4088771"/>
            <a:ext cx="1286312" cy="56189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89804A3-BB04-4D2F-9784-976593B980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8" y="1499190"/>
            <a:ext cx="1286312" cy="56189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EC2C706-97DD-4D75-9DFF-CAA158DD3F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89" y="1499190"/>
            <a:ext cx="1286312" cy="56189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3044977-DB1D-4120-A6B7-97830F12376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6" y="1499191"/>
            <a:ext cx="1286312" cy="561891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F8D57C87-63B1-4AAE-A58D-34A42EB179E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2793980"/>
            <a:ext cx="1286312" cy="56189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83C2E7DA-34D7-49FA-9977-676A6662EB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89" y="4088771"/>
            <a:ext cx="1286312" cy="56189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0BFB70F-F54C-47E8-8E4B-59333EDC505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8" y="5248622"/>
            <a:ext cx="1286312" cy="56189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E8D3682-9A74-46DA-8887-F3387E68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89" y="5248622"/>
            <a:ext cx="1286312" cy="5618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53CA379-2E2A-4B9E-BAD8-4A4D5093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9" y="4088772"/>
            <a:ext cx="1286312" cy="561891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8F1A6DC4-A322-4692-A47A-CC50A3B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2007" y="4204065"/>
            <a:ext cx="1318279" cy="69429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5BADFEC-B9AD-43AF-A90A-15D1FF8E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2007" y="3044872"/>
            <a:ext cx="1318279" cy="69429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0ED2067-266A-4505-B837-552C9AEB809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6200000">
            <a:off x="6482007" y="1729319"/>
            <a:ext cx="1318279" cy="69429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714C6FC-23ED-41D4-AF62-84ACC6B1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072" y="780755"/>
            <a:ext cx="982980" cy="50319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CD3652CB-C5AC-4026-9679-07D0C617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38" y="780096"/>
            <a:ext cx="982980" cy="503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Button Array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MT7697</a:t>
            </a:r>
            <a:r>
              <a:rPr lang="zh-TW" altLang="en-US" dirty="0"/>
              <a:t>沒有多的</a:t>
            </a:r>
            <a:r>
              <a:rPr lang="en-US" altLang="zh-TW" dirty="0"/>
              <a:t>Digital pin</a:t>
            </a:r>
            <a:r>
              <a:rPr lang="zh-TW" altLang="en-US" dirty="0"/>
              <a:t>了</a:t>
            </a:r>
            <a:r>
              <a:rPr lang="en-US" altLang="zh-TW" dirty="0"/>
              <a:t>QQ</a:t>
            </a:r>
          </a:p>
          <a:p>
            <a:r>
              <a:rPr lang="en-US" altLang="zh-TW" dirty="0"/>
              <a:t>Solution: Analog Button Array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5FFAE7-2146-4CDB-9DEE-9D628F0E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9" y="1499191"/>
            <a:ext cx="1286312" cy="5618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B44633-D5DE-4AB3-9358-07C790D648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1499191"/>
            <a:ext cx="1286312" cy="5618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BFDB0E-327D-44AD-ACCA-48776DDA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7" y="1499192"/>
            <a:ext cx="1286312" cy="5618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89A64E1-181C-4817-8B34-F60F6699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7262070" y="2793981"/>
            <a:ext cx="1286312" cy="5618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7B9B52-A663-4FCE-A550-14EEC860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1" y="2793981"/>
            <a:ext cx="1286312" cy="5618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D1914E-153E-4EFF-9D6F-F1EEE144C2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4088772"/>
            <a:ext cx="1286312" cy="5618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DFA516-F8DE-4065-80AC-2DA61F5F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9" y="5248623"/>
            <a:ext cx="1286312" cy="5618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41F541-FD48-45CB-BDC6-B4C230A6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5248623"/>
            <a:ext cx="1286312" cy="561891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3511D29-AFB5-42D8-BD02-F4944782751D}"/>
              </a:ext>
            </a:extLst>
          </p:cNvPr>
          <p:cNvCxnSpPr>
            <a:cxnSpLocks/>
          </p:cNvCxnSpPr>
          <p:nvPr/>
        </p:nvCxnSpPr>
        <p:spPr>
          <a:xfrm>
            <a:off x="7004050" y="1468073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5A1A1D7-17DB-41AD-A134-74D221FC763F}"/>
              </a:ext>
            </a:extLst>
          </p:cNvPr>
          <p:cNvCxnSpPr>
            <a:cxnSpLocks/>
          </p:cNvCxnSpPr>
          <p:nvPr/>
        </p:nvCxnSpPr>
        <p:spPr>
          <a:xfrm>
            <a:off x="7004050" y="2736209"/>
            <a:ext cx="320436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78F6E8C-7933-4DB9-887D-4D8F993D4F0D}"/>
              </a:ext>
            </a:extLst>
          </p:cNvPr>
          <p:cNvCxnSpPr>
            <a:cxnSpLocks/>
          </p:cNvCxnSpPr>
          <p:nvPr/>
        </p:nvCxnSpPr>
        <p:spPr>
          <a:xfrm>
            <a:off x="7004050" y="4053281"/>
            <a:ext cx="32043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48DF64A-9795-4DD6-8875-065470CF9F3C}"/>
              </a:ext>
            </a:extLst>
          </p:cNvPr>
          <p:cNvCxnSpPr>
            <a:cxnSpLocks/>
          </p:cNvCxnSpPr>
          <p:nvPr/>
        </p:nvCxnSpPr>
        <p:spPr>
          <a:xfrm>
            <a:off x="7004050" y="5203971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831688C-82B7-47B2-A99A-1ECAA7A74569}"/>
              </a:ext>
            </a:extLst>
          </p:cNvPr>
          <p:cNvCxnSpPr>
            <a:cxnSpLocks/>
          </p:cNvCxnSpPr>
          <p:nvPr/>
        </p:nvCxnSpPr>
        <p:spPr>
          <a:xfrm>
            <a:off x="7531738" y="861060"/>
            <a:ext cx="3625" cy="507796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3117D74-2134-41EC-B911-D81295CD552B}"/>
              </a:ext>
            </a:extLst>
          </p:cNvPr>
          <p:cNvCxnSpPr>
            <a:cxnSpLocks/>
          </p:cNvCxnSpPr>
          <p:nvPr/>
        </p:nvCxnSpPr>
        <p:spPr>
          <a:xfrm>
            <a:off x="8505641" y="861060"/>
            <a:ext cx="0" cy="507796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B0C79C7-A34A-4C35-9788-AB28E0E8AD78}"/>
              </a:ext>
            </a:extLst>
          </p:cNvPr>
          <p:cNvCxnSpPr>
            <a:cxnSpLocks/>
          </p:cNvCxnSpPr>
          <p:nvPr/>
        </p:nvCxnSpPr>
        <p:spPr>
          <a:xfrm>
            <a:off x="9441062" y="861060"/>
            <a:ext cx="0" cy="507796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EEB3F579-1496-4B6B-887E-D517DCB55B35}"/>
              </a:ext>
            </a:extLst>
          </p:cNvPr>
          <p:cNvSpPr/>
          <p:nvPr/>
        </p:nvSpPr>
        <p:spPr>
          <a:xfrm>
            <a:off x="5737971" y="5086602"/>
            <a:ext cx="1230553" cy="2475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124F5D7-972B-450E-891D-7072638A8745}"/>
              </a:ext>
            </a:extLst>
          </p:cNvPr>
          <p:cNvSpPr txBox="1"/>
          <p:nvPr/>
        </p:nvSpPr>
        <p:spPr>
          <a:xfrm>
            <a:off x="5094586" y="50256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3.3V</a:t>
            </a:r>
            <a:endParaRPr lang="zh-TW" altLang="en-US" dirty="0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688B923-BDF9-48FB-9814-A357AD429ADB}"/>
              </a:ext>
            </a:extLst>
          </p:cNvPr>
          <p:cNvCxnSpPr>
            <a:cxnSpLocks/>
          </p:cNvCxnSpPr>
          <p:nvPr/>
        </p:nvCxnSpPr>
        <p:spPr>
          <a:xfrm>
            <a:off x="9448052" y="861060"/>
            <a:ext cx="99829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4E71B034-6905-481A-ADEF-C34EBC93A15F}"/>
              </a:ext>
            </a:extLst>
          </p:cNvPr>
          <p:cNvSpPr/>
          <p:nvPr/>
        </p:nvSpPr>
        <p:spPr>
          <a:xfrm>
            <a:off x="9435754" y="764397"/>
            <a:ext cx="1230553" cy="2475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6C5444F-6231-4820-88F1-6C323B829D3C}"/>
              </a:ext>
            </a:extLst>
          </p:cNvPr>
          <p:cNvSpPr txBox="1"/>
          <p:nvPr/>
        </p:nvSpPr>
        <p:spPr>
          <a:xfrm>
            <a:off x="10661729" y="67406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8BD81AC-90AD-40FB-83BE-E23DC30BF75A}"/>
              </a:ext>
            </a:extLst>
          </p:cNvPr>
          <p:cNvSpPr txBox="1"/>
          <p:nvPr/>
        </p:nvSpPr>
        <p:spPr>
          <a:xfrm>
            <a:off x="10509566" y="994071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13.4K </a:t>
            </a:r>
            <a:r>
              <a:rPr lang="zh-TW" altLang="en-US" dirty="0"/>
              <a:t>歐姆</a:t>
            </a: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48938716-3DE3-44D7-A330-DA7755AE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21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4C83F23-F3DA-44AF-98F7-8A3A6577F4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8" y="2793982"/>
            <a:ext cx="1286312" cy="5618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81D51E7-01DB-4624-908A-9CB9B356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7" y="4088773"/>
            <a:ext cx="1286312" cy="5618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3E6F35C-C2F7-4B63-AF8C-49502897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7" y="5248624"/>
            <a:ext cx="1286312" cy="56189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1557204-ACAA-4643-A568-C916F900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8" y="4088771"/>
            <a:ext cx="1286312" cy="56189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89804A3-BB04-4D2F-9784-976593B980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8" y="1499190"/>
            <a:ext cx="1286312" cy="56189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EC2C706-97DD-4D75-9DFF-CAA158DD3F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89" y="1499190"/>
            <a:ext cx="1286312" cy="56189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3044977-DB1D-4120-A6B7-97830F12376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6" y="1499191"/>
            <a:ext cx="1286312" cy="561891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F8D57C87-63B1-4AAE-A58D-34A42EB179E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2793980"/>
            <a:ext cx="1286312" cy="56189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83C2E7DA-34D7-49FA-9977-676A6662EB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89" y="4088771"/>
            <a:ext cx="1286312" cy="56189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0BFB70F-F54C-47E8-8E4B-59333EDC505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8" y="5248622"/>
            <a:ext cx="1286312" cy="56189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E8D3682-9A74-46DA-8887-F3387E68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89" y="5248622"/>
            <a:ext cx="1286312" cy="5618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53CA379-2E2A-4B9E-BAD8-4A4D5093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9" y="4088772"/>
            <a:ext cx="1286312" cy="561891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8F1A6DC4-A322-4692-A47A-CC50A3B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2007" y="4204065"/>
            <a:ext cx="1318279" cy="69429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5BADFEC-B9AD-43AF-A90A-15D1FF8E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2007" y="3044872"/>
            <a:ext cx="1318279" cy="69429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0ED2067-266A-4505-B837-552C9AEB809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6200000">
            <a:off x="6482007" y="1729319"/>
            <a:ext cx="1318279" cy="69429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714C6FC-23ED-41D4-AF62-84ACC6B1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072" y="780755"/>
            <a:ext cx="982980" cy="50319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CD3652CB-C5AC-4026-9679-07D0C617A5C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531738" y="780096"/>
            <a:ext cx="982980" cy="503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Button Array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MT7697</a:t>
            </a:r>
            <a:r>
              <a:rPr lang="zh-TW" altLang="en-US" dirty="0"/>
              <a:t>沒有多的</a:t>
            </a:r>
            <a:r>
              <a:rPr lang="en-US" altLang="zh-TW" dirty="0"/>
              <a:t>Digital pin</a:t>
            </a:r>
            <a:r>
              <a:rPr lang="zh-TW" altLang="en-US" dirty="0"/>
              <a:t>了</a:t>
            </a:r>
            <a:r>
              <a:rPr lang="en-US" altLang="zh-TW" dirty="0"/>
              <a:t>QQ</a:t>
            </a:r>
          </a:p>
          <a:p>
            <a:r>
              <a:rPr lang="en-US" altLang="zh-TW" dirty="0"/>
              <a:t>Solution: Analog Button Array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5FFAE7-2146-4CDB-9DEE-9D628F0E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9" y="1499191"/>
            <a:ext cx="1286312" cy="5618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B44633-D5DE-4AB3-9358-07C790D648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1499191"/>
            <a:ext cx="1286312" cy="5618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BFDB0E-327D-44AD-ACCA-48776DDA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7" y="1499192"/>
            <a:ext cx="1286312" cy="5618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89A64E1-181C-4817-8B34-F60F6699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70" y="2793981"/>
            <a:ext cx="1286312" cy="5618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7B9B52-A663-4FCE-A550-14EEC860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8236591" y="2793981"/>
            <a:ext cx="1286312" cy="5618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D1914E-153E-4EFF-9D6F-F1EEE144C2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4088772"/>
            <a:ext cx="1286312" cy="5618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DFA516-F8DE-4065-80AC-2DA61F5F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9" y="5248623"/>
            <a:ext cx="1286312" cy="5618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41F541-FD48-45CB-BDC6-B4C230A6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5248623"/>
            <a:ext cx="1286312" cy="561891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3511D29-AFB5-42D8-BD02-F4944782751D}"/>
              </a:ext>
            </a:extLst>
          </p:cNvPr>
          <p:cNvCxnSpPr>
            <a:cxnSpLocks/>
          </p:cNvCxnSpPr>
          <p:nvPr/>
        </p:nvCxnSpPr>
        <p:spPr>
          <a:xfrm>
            <a:off x="7004050" y="1468073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5A1A1D7-17DB-41AD-A134-74D221FC763F}"/>
              </a:ext>
            </a:extLst>
          </p:cNvPr>
          <p:cNvCxnSpPr>
            <a:cxnSpLocks/>
          </p:cNvCxnSpPr>
          <p:nvPr/>
        </p:nvCxnSpPr>
        <p:spPr>
          <a:xfrm>
            <a:off x="7004050" y="2736209"/>
            <a:ext cx="320436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78F6E8C-7933-4DB9-887D-4D8F993D4F0D}"/>
              </a:ext>
            </a:extLst>
          </p:cNvPr>
          <p:cNvCxnSpPr>
            <a:cxnSpLocks/>
          </p:cNvCxnSpPr>
          <p:nvPr/>
        </p:nvCxnSpPr>
        <p:spPr>
          <a:xfrm>
            <a:off x="7004050" y="4053281"/>
            <a:ext cx="32043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48DF64A-9795-4DD6-8875-065470CF9F3C}"/>
              </a:ext>
            </a:extLst>
          </p:cNvPr>
          <p:cNvCxnSpPr>
            <a:cxnSpLocks/>
          </p:cNvCxnSpPr>
          <p:nvPr/>
        </p:nvCxnSpPr>
        <p:spPr>
          <a:xfrm>
            <a:off x="7004050" y="5203971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831688C-82B7-47B2-A99A-1ECAA7A74569}"/>
              </a:ext>
            </a:extLst>
          </p:cNvPr>
          <p:cNvCxnSpPr>
            <a:cxnSpLocks/>
          </p:cNvCxnSpPr>
          <p:nvPr/>
        </p:nvCxnSpPr>
        <p:spPr>
          <a:xfrm>
            <a:off x="7531738" y="861060"/>
            <a:ext cx="3625" cy="507796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3117D74-2134-41EC-B911-D81295CD552B}"/>
              </a:ext>
            </a:extLst>
          </p:cNvPr>
          <p:cNvCxnSpPr>
            <a:cxnSpLocks/>
          </p:cNvCxnSpPr>
          <p:nvPr/>
        </p:nvCxnSpPr>
        <p:spPr>
          <a:xfrm>
            <a:off x="8505641" y="861060"/>
            <a:ext cx="0" cy="507796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B0C79C7-A34A-4C35-9788-AB28E0E8AD78}"/>
              </a:ext>
            </a:extLst>
          </p:cNvPr>
          <p:cNvCxnSpPr>
            <a:cxnSpLocks/>
          </p:cNvCxnSpPr>
          <p:nvPr/>
        </p:nvCxnSpPr>
        <p:spPr>
          <a:xfrm>
            <a:off x="9441062" y="861060"/>
            <a:ext cx="0" cy="507796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EEB3F579-1496-4B6B-887E-D517DCB55B35}"/>
              </a:ext>
            </a:extLst>
          </p:cNvPr>
          <p:cNvSpPr/>
          <p:nvPr/>
        </p:nvSpPr>
        <p:spPr>
          <a:xfrm>
            <a:off x="5737971" y="5086602"/>
            <a:ext cx="1230553" cy="2475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124F5D7-972B-450E-891D-7072638A8745}"/>
              </a:ext>
            </a:extLst>
          </p:cNvPr>
          <p:cNvSpPr txBox="1"/>
          <p:nvPr/>
        </p:nvSpPr>
        <p:spPr>
          <a:xfrm>
            <a:off x="5094586" y="50256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3.3V</a:t>
            </a:r>
            <a:endParaRPr lang="zh-TW" altLang="en-US" dirty="0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688B923-BDF9-48FB-9814-A357AD429ADB}"/>
              </a:ext>
            </a:extLst>
          </p:cNvPr>
          <p:cNvCxnSpPr>
            <a:cxnSpLocks/>
          </p:cNvCxnSpPr>
          <p:nvPr/>
        </p:nvCxnSpPr>
        <p:spPr>
          <a:xfrm>
            <a:off x="9448052" y="861060"/>
            <a:ext cx="99829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4E71B034-6905-481A-ADEF-C34EBC93A15F}"/>
              </a:ext>
            </a:extLst>
          </p:cNvPr>
          <p:cNvSpPr/>
          <p:nvPr/>
        </p:nvSpPr>
        <p:spPr>
          <a:xfrm>
            <a:off x="9435754" y="764397"/>
            <a:ext cx="1230553" cy="2475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6C5444F-6231-4820-88F1-6C323B829D3C}"/>
              </a:ext>
            </a:extLst>
          </p:cNvPr>
          <p:cNvSpPr txBox="1"/>
          <p:nvPr/>
        </p:nvSpPr>
        <p:spPr>
          <a:xfrm>
            <a:off x="10661729" y="67406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8BD81AC-90AD-40FB-83BE-E23DC30BF75A}"/>
              </a:ext>
            </a:extLst>
          </p:cNvPr>
          <p:cNvSpPr txBox="1"/>
          <p:nvPr/>
        </p:nvSpPr>
        <p:spPr>
          <a:xfrm>
            <a:off x="10509566" y="994071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11.4K </a:t>
            </a:r>
            <a:r>
              <a:rPr lang="zh-TW" altLang="en-US" dirty="0"/>
              <a:t>歐姆</a:t>
            </a: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A3E20B52-F330-4E41-8D6C-8098B9C9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692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4C83F23-F3DA-44AF-98F7-8A3A6577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78823">
            <a:off x="9167818" y="2793982"/>
            <a:ext cx="1286312" cy="5618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81D51E7-01DB-4624-908A-9CB9B356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7" y="4088773"/>
            <a:ext cx="1286312" cy="5618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3E6F35C-C2F7-4B63-AF8C-49502897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7" y="5248624"/>
            <a:ext cx="1286312" cy="56189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1557204-ACAA-4643-A568-C916F900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8" y="4088771"/>
            <a:ext cx="1286312" cy="56189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89804A3-BB04-4D2F-9784-976593B980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8" y="1499190"/>
            <a:ext cx="1286312" cy="56189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EC2C706-97DD-4D75-9DFF-CAA158DD3F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89" y="1499190"/>
            <a:ext cx="1286312" cy="56189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3044977-DB1D-4120-A6B7-97830F12376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6" y="1499191"/>
            <a:ext cx="1286312" cy="561891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F8D57C87-63B1-4AAE-A58D-34A42EB179E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2793980"/>
            <a:ext cx="1286312" cy="56189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83C2E7DA-34D7-49FA-9977-676A6662EB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89" y="4088771"/>
            <a:ext cx="1286312" cy="56189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0BFB70F-F54C-47E8-8E4B-59333EDC505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8" y="5248622"/>
            <a:ext cx="1286312" cy="56189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E8D3682-9A74-46DA-8887-F3387E68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89" y="5248622"/>
            <a:ext cx="1286312" cy="5618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53CA379-2E2A-4B9E-BAD8-4A4D5093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9" y="4088772"/>
            <a:ext cx="1286312" cy="561891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8F1A6DC4-A322-4692-A47A-CC50A3B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2007" y="4204065"/>
            <a:ext cx="1318279" cy="69429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5BADFEC-B9AD-43AF-A90A-15D1FF8E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2007" y="3044872"/>
            <a:ext cx="1318279" cy="69429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0ED2067-266A-4505-B837-552C9AEB809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6200000">
            <a:off x="6482007" y="1729319"/>
            <a:ext cx="1318279" cy="69429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714C6FC-23ED-41D4-AF62-84ACC6B14CE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465072" y="780755"/>
            <a:ext cx="982980" cy="50319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CD3652CB-C5AC-4026-9679-07D0C617A5C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531738" y="780096"/>
            <a:ext cx="982980" cy="5031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Button Array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MT7697</a:t>
            </a:r>
            <a:r>
              <a:rPr lang="zh-TW" altLang="en-US" dirty="0"/>
              <a:t>沒有多的</a:t>
            </a:r>
            <a:r>
              <a:rPr lang="en-US" altLang="zh-TW" dirty="0"/>
              <a:t>Digital pin</a:t>
            </a:r>
            <a:r>
              <a:rPr lang="zh-TW" altLang="en-US" dirty="0"/>
              <a:t>了</a:t>
            </a:r>
            <a:r>
              <a:rPr lang="en-US" altLang="zh-TW" dirty="0"/>
              <a:t>QQ</a:t>
            </a:r>
          </a:p>
          <a:p>
            <a:r>
              <a:rPr lang="en-US" altLang="zh-TW" dirty="0"/>
              <a:t>Solution: Analog Button Array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5FFAE7-2146-4CDB-9DEE-9D628F0E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9" y="1499191"/>
            <a:ext cx="1286312" cy="5618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B44633-D5DE-4AB3-9358-07C790D648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1499191"/>
            <a:ext cx="1286312" cy="5618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BFDB0E-327D-44AD-ACCA-48776DDA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9167817" y="1499192"/>
            <a:ext cx="1286312" cy="5618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89A64E1-181C-4817-8B34-F60F6699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70" y="2793981"/>
            <a:ext cx="1286312" cy="5618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7B9B52-A663-4FCE-A550-14EEC860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1" y="2793981"/>
            <a:ext cx="1286312" cy="5618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D1914E-153E-4EFF-9D6F-F1EEE144C2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4088772"/>
            <a:ext cx="1286312" cy="5618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DFA516-F8DE-4065-80AC-2DA61F5F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7262069" y="5248623"/>
            <a:ext cx="1286312" cy="5618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41F541-FD48-45CB-BDC6-B4C230A6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8978823">
            <a:off x="8236590" y="5248623"/>
            <a:ext cx="1286312" cy="561891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3511D29-AFB5-42D8-BD02-F4944782751D}"/>
              </a:ext>
            </a:extLst>
          </p:cNvPr>
          <p:cNvCxnSpPr>
            <a:cxnSpLocks/>
          </p:cNvCxnSpPr>
          <p:nvPr/>
        </p:nvCxnSpPr>
        <p:spPr>
          <a:xfrm>
            <a:off x="7004050" y="1468073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5A1A1D7-17DB-41AD-A134-74D221FC763F}"/>
              </a:ext>
            </a:extLst>
          </p:cNvPr>
          <p:cNvCxnSpPr>
            <a:cxnSpLocks/>
          </p:cNvCxnSpPr>
          <p:nvPr/>
        </p:nvCxnSpPr>
        <p:spPr>
          <a:xfrm>
            <a:off x="7004050" y="2736209"/>
            <a:ext cx="320436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78F6E8C-7933-4DB9-887D-4D8F993D4F0D}"/>
              </a:ext>
            </a:extLst>
          </p:cNvPr>
          <p:cNvCxnSpPr>
            <a:cxnSpLocks/>
          </p:cNvCxnSpPr>
          <p:nvPr/>
        </p:nvCxnSpPr>
        <p:spPr>
          <a:xfrm>
            <a:off x="7004050" y="4053281"/>
            <a:ext cx="32043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48DF64A-9795-4DD6-8875-065470CF9F3C}"/>
              </a:ext>
            </a:extLst>
          </p:cNvPr>
          <p:cNvCxnSpPr>
            <a:cxnSpLocks/>
          </p:cNvCxnSpPr>
          <p:nvPr/>
        </p:nvCxnSpPr>
        <p:spPr>
          <a:xfrm>
            <a:off x="7004050" y="5203971"/>
            <a:ext cx="320436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831688C-82B7-47B2-A99A-1ECAA7A74569}"/>
              </a:ext>
            </a:extLst>
          </p:cNvPr>
          <p:cNvCxnSpPr>
            <a:cxnSpLocks/>
          </p:cNvCxnSpPr>
          <p:nvPr/>
        </p:nvCxnSpPr>
        <p:spPr>
          <a:xfrm>
            <a:off x="7531738" y="861060"/>
            <a:ext cx="3625" cy="507796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3117D74-2134-41EC-B911-D81295CD552B}"/>
              </a:ext>
            </a:extLst>
          </p:cNvPr>
          <p:cNvCxnSpPr>
            <a:cxnSpLocks/>
          </p:cNvCxnSpPr>
          <p:nvPr/>
        </p:nvCxnSpPr>
        <p:spPr>
          <a:xfrm>
            <a:off x="8505641" y="861060"/>
            <a:ext cx="0" cy="507796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B0C79C7-A34A-4C35-9788-AB28E0E8AD78}"/>
              </a:ext>
            </a:extLst>
          </p:cNvPr>
          <p:cNvCxnSpPr>
            <a:cxnSpLocks/>
          </p:cNvCxnSpPr>
          <p:nvPr/>
        </p:nvCxnSpPr>
        <p:spPr>
          <a:xfrm>
            <a:off x="9441062" y="861060"/>
            <a:ext cx="0" cy="507796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EEB3F579-1496-4B6B-887E-D517DCB55B35}"/>
              </a:ext>
            </a:extLst>
          </p:cNvPr>
          <p:cNvSpPr/>
          <p:nvPr/>
        </p:nvSpPr>
        <p:spPr>
          <a:xfrm>
            <a:off x="5737971" y="5086602"/>
            <a:ext cx="1230553" cy="2475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124F5D7-972B-450E-891D-7072638A8745}"/>
              </a:ext>
            </a:extLst>
          </p:cNvPr>
          <p:cNvSpPr txBox="1"/>
          <p:nvPr/>
        </p:nvSpPr>
        <p:spPr>
          <a:xfrm>
            <a:off x="5094586" y="50256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3.3V</a:t>
            </a:r>
            <a:endParaRPr lang="zh-TW" altLang="en-US" dirty="0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688B923-BDF9-48FB-9814-A357AD429ADB}"/>
              </a:ext>
            </a:extLst>
          </p:cNvPr>
          <p:cNvCxnSpPr>
            <a:cxnSpLocks/>
          </p:cNvCxnSpPr>
          <p:nvPr/>
        </p:nvCxnSpPr>
        <p:spPr>
          <a:xfrm>
            <a:off x="9448052" y="861060"/>
            <a:ext cx="99829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4E71B034-6905-481A-ADEF-C34EBC93A15F}"/>
              </a:ext>
            </a:extLst>
          </p:cNvPr>
          <p:cNvSpPr/>
          <p:nvPr/>
        </p:nvSpPr>
        <p:spPr>
          <a:xfrm>
            <a:off x="9435754" y="764397"/>
            <a:ext cx="1230553" cy="2475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6C5444F-6231-4820-88F1-6C323B829D3C}"/>
              </a:ext>
            </a:extLst>
          </p:cNvPr>
          <p:cNvSpPr txBox="1"/>
          <p:nvPr/>
        </p:nvSpPr>
        <p:spPr>
          <a:xfrm>
            <a:off x="10661729" y="67406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8BD81AC-90AD-40FB-83BE-E23DC30BF75A}"/>
              </a:ext>
            </a:extLst>
          </p:cNvPr>
          <p:cNvSpPr txBox="1"/>
          <p:nvPr/>
        </p:nvSpPr>
        <p:spPr>
          <a:xfrm>
            <a:off x="10509566" y="99407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9.4K </a:t>
            </a:r>
            <a:r>
              <a:rPr lang="zh-TW" altLang="en-US" dirty="0"/>
              <a:t>歐姆</a:t>
            </a: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CCCE0FCA-A853-4180-B308-7B95682D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574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Button Array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/>
              <a:t>需要精確的電壓和電阻</a:t>
            </a:r>
            <a:endParaRPr lang="en-US" altLang="zh-TW" dirty="0"/>
          </a:p>
          <a:p>
            <a:r>
              <a:rPr lang="zh-TW" altLang="en-US" dirty="0"/>
              <a:t>但是</a:t>
            </a:r>
            <a:r>
              <a:rPr lang="en-US" altLang="zh-TW" dirty="0"/>
              <a:t>Badge</a:t>
            </a:r>
            <a:r>
              <a:rPr lang="zh-TW" altLang="en-US" dirty="0"/>
              <a:t>上面有兩個供電，電壓升壓和</a:t>
            </a:r>
            <a:r>
              <a:rPr lang="en-US" altLang="zh-TW" dirty="0"/>
              <a:t>USB</a:t>
            </a:r>
            <a:r>
              <a:rPr lang="zh-TW" altLang="en-US" dirty="0"/>
              <a:t>降壓</a:t>
            </a:r>
            <a:endParaRPr lang="en-US" altLang="zh-TW" dirty="0"/>
          </a:p>
          <a:p>
            <a:endParaRPr lang="en-US" altLang="zh-TW" dirty="0"/>
          </a:p>
          <a:p>
            <a:pPr>
              <a:buFont typeface="Wingdings" panose="05000000000000000000" pitchFamily="2" charset="2"/>
              <a:buChar char="è"/>
            </a:pPr>
            <a:r>
              <a:rPr lang="zh-TW" altLang="en-US" dirty="0">
                <a:sym typeface="Wingdings" panose="05000000000000000000" pitchFamily="2" charset="2"/>
              </a:rPr>
              <a:t>透過使用者一定會按到的按鈕自動校正電壓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TW" dirty="0"/>
              <a:t>Button ENTER + Button 6, </a:t>
            </a:r>
            <a:r>
              <a:rPr lang="zh-TW" altLang="en-US" dirty="0"/>
              <a:t>這兩個按下去之後會校正輸入的電壓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89ED51-2F2E-4EA6-9CEB-C98BF0B0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54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Misc.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/>
              <a:t>多數</a:t>
            </a:r>
            <a:r>
              <a:rPr lang="en-US" altLang="zh-TW" dirty="0"/>
              <a:t>Interface</a:t>
            </a:r>
            <a:r>
              <a:rPr lang="zh-TW" altLang="en-US" dirty="0"/>
              <a:t>都是以</a:t>
            </a:r>
            <a:r>
              <a:rPr lang="en-US" altLang="zh-TW" dirty="0"/>
              <a:t>1K</a:t>
            </a:r>
            <a:r>
              <a:rPr lang="zh-TW" altLang="en-US" dirty="0"/>
              <a:t>或者</a:t>
            </a:r>
            <a:r>
              <a:rPr lang="en-US" altLang="zh-TW" dirty="0"/>
              <a:t>0</a:t>
            </a:r>
            <a:r>
              <a:rPr lang="zh-TW" altLang="en-US" dirty="0"/>
              <a:t>歐姆電阻串接，方便斷開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F7C924-1896-456E-9473-6A4256E7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50299"/>
            <a:ext cx="5995285" cy="24213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F0709B-B16B-4B10-9B4A-01F96D85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429" y="2755842"/>
            <a:ext cx="3395751" cy="373703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2329D8-748C-440F-A150-85ACBCCC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4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Misc.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/>
              <a:t>正面的</a:t>
            </a:r>
            <a:r>
              <a:rPr lang="en-US" altLang="zh-TW" dirty="0"/>
              <a:t>Power LED</a:t>
            </a:r>
            <a:r>
              <a:rPr lang="zh-TW" altLang="en-US" dirty="0"/>
              <a:t>燈預設斷路以減少耗電量</a:t>
            </a:r>
            <a:endParaRPr lang="en-US" altLang="zh-TW" dirty="0"/>
          </a:p>
          <a:p>
            <a:r>
              <a:rPr lang="en-US" altLang="zh-TW" dirty="0"/>
              <a:t>USB</a:t>
            </a:r>
            <a:r>
              <a:rPr lang="zh-TW" altLang="en-US" dirty="0"/>
              <a:t> 轉 </a:t>
            </a:r>
            <a:r>
              <a:rPr lang="en-US" altLang="zh-TW" dirty="0"/>
              <a:t>UART</a:t>
            </a:r>
            <a:r>
              <a:rPr lang="zh-TW" altLang="en-US" dirty="0"/>
              <a:t> 和其他供電有做隔離，避免</a:t>
            </a:r>
            <a:r>
              <a:rPr lang="en-US" altLang="zh-TW" dirty="0"/>
              <a:t>CP2102N</a:t>
            </a:r>
            <a:r>
              <a:rPr lang="zh-TW" altLang="en-US" dirty="0"/>
              <a:t>消耗電池</a:t>
            </a:r>
            <a:endParaRPr lang="en-US" altLang="zh-TW" dirty="0"/>
          </a:p>
          <a:p>
            <a:r>
              <a:rPr lang="en-US" altLang="zh-TW" dirty="0"/>
              <a:t>Battery</a:t>
            </a:r>
            <a:r>
              <a:rPr lang="zh-TW" altLang="en-US" dirty="0"/>
              <a:t>有做防反接的保護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96EF66-C041-4507-8755-57B20DB7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20"/>
          <a:stretch/>
        </p:blipFill>
        <p:spPr>
          <a:xfrm>
            <a:off x="0" y="3360221"/>
            <a:ext cx="6148903" cy="29516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A64F206-5F61-49D2-BDAA-4386779FB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714" y="3347521"/>
            <a:ext cx="4105275" cy="296437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AE243C0-6037-4510-B0DE-3CA260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9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Secure Element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SLE97 – From Infineon, Software</a:t>
            </a:r>
            <a:r>
              <a:rPr lang="zh-TW" altLang="en-US" dirty="0"/>
              <a:t> </a:t>
            </a:r>
            <a:r>
              <a:rPr lang="en-US" altLang="zh-TW" dirty="0"/>
              <a:t>from IKV</a:t>
            </a:r>
          </a:p>
          <a:p>
            <a:r>
              <a:rPr lang="en-US" altLang="zh-TW" dirty="0"/>
              <a:t>ARM® </a:t>
            </a:r>
            <a:r>
              <a:rPr lang="en-US" altLang="zh-TW" dirty="0" err="1"/>
              <a:t>SecurCore</a:t>
            </a:r>
            <a:r>
              <a:rPr lang="en-US" altLang="zh-TW" dirty="0"/>
              <a:t>™ SC300™</a:t>
            </a:r>
          </a:p>
          <a:p>
            <a:r>
              <a:rPr lang="en-US" altLang="zh-TW" dirty="0"/>
              <a:t>Crypto processor</a:t>
            </a:r>
          </a:p>
          <a:p>
            <a:r>
              <a:rPr lang="en-US" altLang="zh-TW" dirty="0"/>
              <a:t>ISO 7816</a:t>
            </a:r>
            <a:r>
              <a:rPr lang="zh-TW" altLang="en-US" dirty="0"/>
              <a:t> </a:t>
            </a:r>
            <a:r>
              <a:rPr lang="en-US" altLang="zh-TW" dirty="0"/>
              <a:t>interface</a:t>
            </a:r>
          </a:p>
          <a:p>
            <a:r>
              <a:rPr lang="en-US" altLang="zh-TW" dirty="0"/>
              <a:t>SPI</a:t>
            </a:r>
            <a:r>
              <a:rPr lang="zh-TW" altLang="en-US" dirty="0"/>
              <a:t> </a:t>
            </a:r>
            <a:r>
              <a:rPr lang="en-US" altLang="zh-TW" dirty="0"/>
              <a:t>interface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CC EAL5+ high !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3FB78E-FFCB-4DF8-BED2-835D4984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8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Guidline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Hardware overview</a:t>
            </a:r>
          </a:p>
          <a:p>
            <a:r>
              <a:rPr lang="en-US" altLang="zh-TW" dirty="0"/>
              <a:t>Subsystems</a:t>
            </a:r>
          </a:p>
          <a:p>
            <a:r>
              <a:rPr lang="en-US" altLang="zh-TW" dirty="0"/>
              <a:t>ETH Transaction </a:t>
            </a:r>
          </a:p>
          <a:p>
            <a:r>
              <a:rPr lang="en-US" altLang="zh-TW" dirty="0"/>
              <a:t>HD</a:t>
            </a:r>
            <a:r>
              <a:rPr lang="zh-TW" altLang="en-US" dirty="0"/>
              <a:t> </a:t>
            </a:r>
            <a:r>
              <a:rPr lang="en-US" altLang="zh-TW" dirty="0"/>
              <a:t>Wallet - BIP32,39,44</a:t>
            </a:r>
          </a:p>
          <a:p>
            <a:r>
              <a:rPr lang="en-US" altLang="zh-TW" dirty="0"/>
              <a:t>Secure Element with Wallet</a:t>
            </a:r>
          </a:p>
          <a:p>
            <a:r>
              <a:rPr lang="en-US" altLang="zh-TW" dirty="0"/>
              <a:t>Manufacture</a:t>
            </a:r>
          </a:p>
          <a:p>
            <a:r>
              <a:rPr lang="en-US" altLang="zh-TW" dirty="0"/>
              <a:t>Documents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B2A096-A870-4FA6-B8D4-4760F46A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25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Hitcon</a:t>
            </a:r>
            <a:r>
              <a:rPr lang="en-US" altLang="zh-TW" dirty="0"/>
              <a:t> Badge 2018 Hardware overview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AE2177-971D-4E8D-B034-ED81F348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10724"/>
          <a:stretch/>
        </p:blipFill>
        <p:spPr>
          <a:xfrm>
            <a:off x="5435364" y="1576191"/>
            <a:ext cx="5369653" cy="48502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5F4BFD-91A7-4C86-870C-3E444E603514}"/>
              </a:ext>
            </a:extLst>
          </p:cNvPr>
          <p:cNvSpPr/>
          <p:nvPr/>
        </p:nvSpPr>
        <p:spPr>
          <a:xfrm>
            <a:off x="7582448" y="2532422"/>
            <a:ext cx="107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NFC </a:t>
            </a:r>
            <a:r>
              <a:rPr lang="zh-TW" altLang="en-US" dirty="0"/>
              <a:t>天線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2AC434-288E-4D8D-959C-5C377E2E4997}"/>
              </a:ext>
            </a:extLst>
          </p:cNvPr>
          <p:cNvSpPr/>
          <p:nvPr/>
        </p:nvSpPr>
        <p:spPr>
          <a:xfrm>
            <a:off x="7681607" y="400129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電子紙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3179C-EA02-416C-B3A3-8B06E5E2587B}"/>
              </a:ext>
            </a:extLst>
          </p:cNvPr>
          <p:cNvSpPr/>
          <p:nvPr/>
        </p:nvSpPr>
        <p:spPr>
          <a:xfrm>
            <a:off x="7951312" y="5875100"/>
            <a:ext cx="137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Button Array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C19989-B0D3-4C45-B91F-0709D636D44E}"/>
              </a:ext>
            </a:extLst>
          </p:cNvPr>
          <p:cNvSpPr/>
          <p:nvPr/>
        </p:nvSpPr>
        <p:spPr>
          <a:xfrm>
            <a:off x="9642463" y="5187126"/>
            <a:ext cx="1535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Battery Switch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7951312" y="4857461"/>
            <a:ext cx="1368428" cy="139799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6656318" y="1690688"/>
            <a:ext cx="2927743" cy="189738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5FEC28E-0A5A-4202-8A63-5CD789545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18" y="1576191"/>
            <a:ext cx="3963059" cy="4850206"/>
          </a:xfrm>
          <a:prstGeom prst="rect">
            <a:avLst/>
          </a:prstGeom>
        </p:spPr>
      </p:pic>
      <p:sp>
        <p:nvSpPr>
          <p:cNvPr id="15" name="圓角矩形 9">
            <a:extLst>
              <a:ext uri="{FF2B5EF4-FFF2-40B4-BE49-F238E27FC236}">
                <a16:creationId xmlns:a16="http://schemas.microsoft.com/office/drawing/2014/main" id="{F70E3115-D919-47D0-AF85-0E236067F804}"/>
              </a:ext>
            </a:extLst>
          </p:cNvPr>
          <p:cNvSpPr/>
          <p:nvPr/>
        </p:nvSpPr>
        <p:spPr>
          <a:xfrm>
            <a:off x="2744912" y="3268645"/>
            <a:ext cx="971411" cy="1213507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6FD2FA-AAFC-40F9-99B7-C08E12D85389}"/>
              </a:ext>
            </a:extLst>
          </p:cNvPr>
          <p:cNvSpPr/>
          <p:nvPr/>
        </p:nvSpPr>
        <p:spPr>
          <a:xfrm>
            <a:off x="2950155" y="2901754"/>
            <a:ext cx="560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NFC</a:t>
            </a:r>
            <a:endParaRPr lang="zh-TW" altLang="en-US" dirty="0"/>
          </a:p>
        </p:txBody>
      </p:sp>
      <p:sp>
        <p:nvSpPr>
          <p:cNvPr id="17" name="圓角矩形 9">
            <a:extLst>
              <a:ext uri="{FF2B5EF4-FFF2-40B4-BE49-F238E27FC236}">
                <a16:creationId xmlns:a16="http://schemas.microsoft.com/office/drawing/2014/main" id="{C2E0D5C0-0F4A-4031-BB1F-CE9421554774}"/>
              </a:ext>
            </a:extLst>
          </p:cNvPr>
          <p:cNvSpPr/>
          <p:nvPr/>
        </p:nvSpPr>
        <p:spPr>
          <a:xfrm>
            <a:off x="3808602" y="3596426"/>
            <a:ext cx="1066354" cy="1213508"/>
          </a:xfrm>
          <a:prstGeom prst="round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9E60D8-C8A8-4D67-819F-09E670E2AF8F}"/>
              </a:ext>
            </a:extLst>
          </p:cNvPr>
          <p:cNvSpPr/>
          <p:nvPr/>
        </p:nvSpPr>
        <p:spPr>
          <a:xfrm>
            <a:off x="4870265" y="4074540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EPD</a:t>
            </a:r>
            <a:endParaRPr lang="zh-TW" altLang="en-US" dirty="0"/>
          </a:p>
        </p:txBody>
      </p:sp>
      <p:sp>
        <p:nvSpPr>
          <p:cNvPr id="19" name="圓角矩形 9">
            <a:extLst>
              <a:ext uri="{FF2B5EF4-FFF2-40B4-BE49-F238E27FC236}">
                <a16:creationId xmlns:a16="http://schemas.microsoft.com/office/drawing/2014/main" id="{ECE1857F-04F7-42A0-8B79-43CCBB734250}"/>
              </a:ext>
            </a:extLst>
          </p:cNvPr>
          <p:cNvSpPr/>
          <p:nvPr/>
        </p:nvSpPr>
        <p:spPr>
          <a:xfrm>
            <a:off x="1366020" y="3154262"/>
            <a:ext cx="1164018" cy="1509814"/>
          </a:xfrm>
          <a:prstGeom prst="round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75481B-45D3-406E-9D6F-5CF9433545EC}"/>
              </a:ext>
            </a:extLst>
          </p:cNvPr>
          <p:cNvSpPr/>
          <p:nvPr/>
        </p:nvSpPr>
        <p:spPr>
          <a:xfrm>
            <a:off x="403897" y="3751374"/>
            <a:ext cx="962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MT7697</a:t>
            </a:r>
          </a:p>
          <a:p>
            <a:r>
              <a:rPr lang="en-US" altLang="zh-TW" dirty="0"/>
              <a:t>Module</a:t>
            </a:r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4B64A8F-0E02-4AA1-8096-68FF5C43C9EF}"/>
              </a:ext>
            </a:extLst>
          </p:cNvPr>
          <p:cNvSpPr/>
          <p:nvPr/>
        </p:nvSpPr>
        <p:spPr>
          <a:xfrm rot="19634312">
            <a:off x="955882" y="5392469"/>
            <a:ext cx="2109729" cy="21868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9A22A8-8AB2-4A83-B27B-D01CE651722A}"/>
              </a:ext>
            </a:extLst>
          </p:cNvPr>
          <p:cNvSpPr/>
          <p:nvPr/>
        </p:nvSpPr>
        <p:spPr>
          <a:xfrm>
            <a:off x="210516" y="5736600"/>
            <a:ext cx="961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Secure </a:t>
            </a:r>
          </a:p>
          <a:p>
            <a:r>
              <a:rPr lang="en-US" altLang="zh-TW" dirty="0"/>
              <a:t>Element</a:t>
            </a:r>
            <a:endParaRPr lang="zh-TW" altLang="en-US" dirty="0"/>
          </a:p>
        </p:txBody>
      </p:sp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87C65A12-13E6-4418-B452-DEF31755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38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47683-0D27-45E3-B8CF-518D02D7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Wallet –  Cryptocurrency</a:t>
            </a:r>
            <a:endParaRPr lang="zh-TW" altLang="en-US" dirty="0"/>
          </a:p>
        </p:txBody>
      </p:sp>
      <p:sp>
        <p:nvSpPr>
          <p:cNvPr id="13" name="向右箭號 6">
            <a:extLst>
              <a:ext uri="{FF2B5EF4-FFF2-40B4-BE49-F238E27FC236}">
                <a16:creationId xmlns:a16="http://schemas.microsoft.com/office/drawing/2014/main" id="{A24B2498-1FA3-4F1E-BDFC-744769A0DDE2}"/>
              </a:ext>
            </a:extLst>
          </p:cNvPr>
          <p:cNvSpPr/>
          <p:nvPr/>
        </p:nvSpPr>
        <p:spPr>
          <a:xfrm>
            <a:off x="3612209" y="3405147"/>
            <a:ext cx="763326" cy="67586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DCED7B-128F-4CCC-8161-87C0054F30C1}"/>
              </a:ext>
            </a:extLst>
          </p:cNvPr>
          <p:cNvSpPr/>
          <p:nvPr/>
        </p:nvSpPr>
        <p:spPr>
          <a:xfrm>
            <a:off x="3564106" y="4081006"/>
            <a:ext cx="859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Hash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6" name="向右箭號 9">
            <a:extLst>
              <a:ext uri="{FF2B5EF4-FFF2-40B4-BE49-F238E27FC236}">
                <a16:creationId xmlns:a16="http://schemas.microsoft.com/office/drawing/2014/main" id="{2F91761C-3B51-4F59-B52E-85CD5CA27156}"/>
              </a:ext>
            </a:extLst>
          </p:cNvPr>
          <p:cNvSpPr/>
          <p:nvPr/>
        </p:nvSpPr>
        <p:spPr>
          <a:xfrm>
            <a:off x="7071917" y="3405145"/>
            <a:ext cx="763326" cy="6758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1115559-B68E-4FE6-A3FD-3098A5A84932}"/>
              </a:ext>
            </a:extLst>
          </p:cNvPr>
          <p:cNvSpPr/>
          <p:nvPr/>
        </p:nvSpPr>
        <p:spPr>
          <a:xfrm>
            <a:off x="7102362" y="4081006"/>
            <a:ext cx="702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Sign</a:t>
            </a:r>
            <a:endParaRPr lang="zh-TW" altLang="en-US" sz="2400" dirty="0"/>
          </a:p>
        </p:txBody>
      </p:sp>
      <p:sp>
        <p:nvSpPr>
          <p:cNvPr id="19" name="圓角矩形 24">
            <a:extLst>
              <a:ext uri="{FF2B5EF4-FFF2-40B4-BE49-F238E27FC236}">
                <a16:creationId xmlns:a16="http://schemas.microsoft.com/office/drawing/2014/main" id="{0A22BED4-025F-4E30-A965-2E1A369698C6}"/>
              </a:ext>
            </a:extLst>
          </p:cNvPr>
          <p:cNvSpPr/>
          <p:nvPr/>
        </p:nvSpPr>
        <p:spPr>
          <a:xfrm>
            <a:off x="1076381" y="3429000"/>
            <a:ext cx="2276250" cy="628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Transaction Data</a:t>
            </a:r>
            <a:endParaRPr lang="zh-TW" altLang="en-US" dirty="0"/>
          </a:p>
        </p:txBody>
      </p:sp>
      <p:sp>
        <p:nvSpPr>
          <p:cNvPr id="21" name="圓角矩形 24">
            <a:extLst>
              <a:ext uri="{FF2B5EF4-FFF2-40B4-BE49-F238E27FC236}">
                <a16:creationId xmlns:a16="http://schemas.microsoft.com/office/drawing/2014/main" id="{750809E4-9C94-478E-9808-FF856065B636}"/>
              </a:ext>
            </a:extLst>
          </p:cNvPr>
          <p:cNvSpPr/>
          <p:nvPr/>
        </p:nvSpPr>
        <p:spPr>
          <a:xfrm>
            <a:off x="4585601" y="3441409"/>
            <a:ext cx="2276250" cy="6281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Transaction Hash</a:t>
            </a:r>
            <a:endParaRPr lang="zh-TW" altLang="en-US" dirty="0"/>
          </a:p>
        </p:txBody>
      </p:sp>
      <p:sp>
        <p:nvSpPr>
          <p:cNvPr id="24" name="圓角矩形 24">
            <a:extLst>
              <a:ext uri="{FF2B5EF4-FFF2-40B4-BE49-F238E27FC236}">
                <a16:creationId xmlns:a16="http://schemas.microsoft.com/office/drawing/2014/main" id="{C1396975-3C24-4361-902A-E0D0E6A49ABA}"/>
              </a:ext>
            </a:extLst>
          </p:cNvPr>
          <p:cNvSpPr/>
          <p:nvPr/>
        </p:nvSpPr>
        <p:spPr>
          <a:xfrm>
            <a:off x="8045309" y="3428998"/>
            <a:ext cx="2276250" cy="6281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Transaction Signature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449114E-EBAC-4297-B059-CD295822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514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7CFD3-5BA0-47EF-A4A2-61FF887E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Wallet –  Cryptocurrency:</a:t>
            </a:r>
            <a:r>
              <a:rPr lang="zh-TW" altLang="en-US" dirty="0"/>
              <a:t> </a:t>
            </a:r>
            <a:r>
              <a:rPr lang="en-US" altLang="zh-TW" dirty="0"/>
              <a:t>BTC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1BB7AD-2C9B-403E-A506-BBA0E078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32997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對比特幣來說，每一筆交易完成後，餘額會匯到新的錢包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>
                <a:sym typeface="Wingdings" panose="05000000000000000000" pitchFamily="2" charset="2"/>
              </a:rPr>
              <a:t>錢包需要管理一堆</a:t>
            </a:r>
            <a:r>
              <a:rPr lang="en-US" altLang="zh-TW" dirty="0">
                <a:sym typeface="Wingdings" panose="05000000000000000000" pitchFamily="2" charset="2"/>
              </a:rPr>
              <a:t>Private Key</a:t>
            </a:r>
          </a:p>
          <a:p>
            <a:pPr marL="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Private Key </a:t>
            </a:r>
            <a:r>
              <a:rPr lang="zh-TW" altLang="en-US" dirty="0">
                <a:sym typeface="Wingdings" panose="05000000000000000000" pitchFamily="2" charset="2"/>
              </a:rPr>
              <a:t>管理問題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Solution: </a:t>
            </a:r>
            <a:r>
              <a:rPr lang="en-US" altLang="zh-TW" dirty="0"/>
              <a:t>Deterministic Wallet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E8F2F44-4D6B-42C5-9622-86B61656CFA5}"/>
              </a:ext>
            </a:extLst>
          </p:cNvPr>
          <p:cNvSpPr/>
          <p:nvPr/>
        </p:nvSpPr>
        <p:spPr>
          <a:xfrm>
            <a:off x="5913539" y="2971800"/>
            <a:ext cx="15771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50 BTC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9849D98-7E51-42ED-9A6B-F9465F701147}"/>
              </a:ext>
            </a:extLst>
          </p:cNvPr>
          <p:cNvSpPr/>
          <p:nvPr/>
        </p:nvSpPr>
        <p:spPr>
          <a:xfrm>
            <a:off x="9975909" y="2965508"/>
            <a:ext cx="157713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 BTC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D605554-3FB7-4FEB-B9B7-1773C1BA4187}"/>
              </a:ext>
            </a:extLst>
          </p:cNvPr>
          <p:cNvSpPr/>
          <p:nvPr/>
        </p:nvSpPr>
        <p:spPr>
          <a:xfrm>
            <a:off x="9975909" y="4429081"/>
            <a:ext cx="157713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40 BTC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DFE8909-2CF6-45E5-9390-078D22BCAFE3}"/>
              </a:ext>
            </a:extLst>
          </p:cNvPr>
          <p:cNvSpPr/>
          <p:nvPr/>
        </p:nvSpPr>
        <p:spPr>
          <a:xfrm>
            <a:off x="8271545" y="2965508"/>
            <a:ext cx="1040234" cy="23779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交易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DF5EDDE-89BD-4A5D-BE6D-9B615CF35237}"/>
              </a:ext>
            </a:extLst>
          </p:cNvPr>
          <p:cNvSpPr/>
          <p:nvPr/>
        </p:nvSpPr>
        <p:spPr>
          <a:xfrm>
            <a:off x="7650759" y="3326234"/>
            <a:ext cx="486562" cy="2600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738CA5E-D834-4A0D-B16A-E18736897FF5}"/>
              </a:ext>
            </a:extLst>
          </p:cNvPr>
          <p:cNvSpPr/>
          <p:nvPr/>
        </p:nvSpPr>
        <p:spPr>
          <a:xfrm>
            <a:off x="9400563" y="3292678"/>
            <a:ext cx="486562" cy="2600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E9EFCE4F-4B4F-469E-97F7-8F3C13B1A06A}"/>
              </a:ext>
            </a:extLst>
          </p:cNvPr>
          <p:cNvSpPr/>
          <p:nvPr/>
        </p:nvSpPr>
        <p:spPr>
          <a:xfrm>
            <a:off x="9400563" y="4756251"/>
            <a:ext cx="486562" cy="2600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DF959C-CE27-4DE3-8B66-C3559E58502E}"/>
              </a:ext>
            </a:extLst>
          </p:cNvPr>
          <p:cNvSpPr txBox="1"/>
          <p:nvPr/>
        </p:nvSpPr>
        <p:spPr>
          <a:xfrm>
            <a:off x="6520804" y="243659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B0EBBF-AF82-4688-B71A-1DBF0A87257D}"/>
              </a:ext>
            </a:extLst>
          </p:cNvPr>
          <p:cNvSpPr txBox="1"/>
          <p:nvPr/>
        </p:nvSpPr>
        <p:spPr>
          <a:xfrm>
            <a:off x="10583174" y="396741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240DD5-23C0-4A14-9DF9-B13A0716BB1D}"/>
              </a:ext>
            </a:extLst>
          </p:cNvPr>
          <p:cNvSpPr txBox="1"/>
          <p:nvPr/>
        </p:nvSpPr>
        <p:spPr>
          <a:xfrm>
            <a:off x="10583174" y="241633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6DC9AF1D-F73B-4945-9710-F173BDD3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13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 Wallet – BIP32,39,44 Overview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530508" y="1916987"/>
            <a:ext cx="1510748" cy="787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Root Seed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530508" y="3583778"/>
            <a:ext cx="1510748" cy="787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Mnemonic Code</a:t>
            </a:r>
          </a:p>
        </p:txBody>
      </p:sp>
      <p:sp>
        <p:nvSpPr>
          <p:cNvPr id="5" name="上-下雙向箭號 4"/>
          <p:cNvSpPr/>
          <p:nvPr/>
        </p:nvSpPr>
        <p:spPr>
          <a:xfrm>
            <a:off x="1172576" y="2824098"/>
            <a:ext cx="226612" cy="637596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2232087" y="2040232"/>
            <a:ext cx="1725433" cy="54069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HMAC-SHA512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6809383" y="1916987"/>
            <a:ext cx="2077945" cy="7871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Right 256bit</a:t>
            </a:r>
          </a:p>
          <a:p>
            <a:pPr algn="ctr"/>
            <a:r>
              <a:rPr lang="en-US" altLang="zh-TW" dirty="0"/>
              <a:t>Master Chain Code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204008" y="1916987"/>
            <a:ext cx="2077945" cy="7871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Left 256bit</a:t>
            </a:r>
          </a:p>
          <a:p>
            <a:pPr algn="ctr"/>
            <a:r>
              <a:rPr lang="en-US" altLang="zh-TW" dirty="0"/>
              <a:t>Private Key m</a:t>
            </a:r>
          </a:p>
        </p:txBody>
      </p:sp>
      <p:sp>
        <p:nvSpPr>
          <p:cNvPr id="9" name="加號 8"/>
          <p:cNvSpPr/>
          <p:nvPr/>
        </p:nvSpPr>
        <p:spPr>
          <a:xfrm>
            <a:off x="6352188" y="2117097"/>
            <a:ext cx="386960" cy="386960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5400000">
            <a:off x="7546724" y="3085190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15" name="向右箭號 14"/>
          <p:cNvSpPr/>
          <p:nvPr/>
        </p:nvSpPr>
        <p:spPr>
          <a:xfrm rot="8232948">
            <a:off x="6128916" y="3070723"/>
            <a:ext cx="783394" cy="143727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16" name="向右箭號 15"/>
          <p:cNvSpPr/>
          <p:nvPr/>
        </p:nvSpPr>
        <p:spPr>
          <a:xfrm rot="2939117">
            <a:off x="8674076" y="3056671"/>
            <a:ext cx="732656" cy="154934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1" dirty="0"/>
          </a:p>
        </p:txBody>
      </p:sp>
      <p:sp>
        <p:nvSpPr>
          <p:cNvPr id="17" name="圓角矩形 16"/>
          <p:cNvSpPr/>
          <p:nvPr/>
        </p:nvSpPr>
        <p:spPr>
          <a:xfrm>
            <a:off x="4780668" y="3663183"/>
            <a:ext cx="1916138" cy="7982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Child Key m/0</a:t>
            </a:r>
          </a:p>
          <a:p>
            <a:pPr algn="ctr"/>
            <a:r>
              <a:rPr lang="en-US" altLang="zh-TW" dirty="0"/>
              <a:t>Child ID</a:t>
            </a:r>
          </a:p>
          <a:p>
            <a:pPr algn="ctr"/>
            <a:r>
              <a:rPr lang="en-US" altLang="zh-TW" dirty="0"/>
              <a:t>Child Chain code</a:t>
            </a:r>
          </a:p>
        </p:txBody>
      </p:sp>
      <p:sp>
        <p:nvSpPr>
          <p:cNvPr id="13" name="矩形 12"/>
          <p:cNvSpPr/>
          <p:nvPr/>
        </p:nvSpPr>
        <p:spPr>
          <a:xfrm>
            <a:off x="11110872" y="3631208"/>
            <a:ext cx="856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…….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8999904" y="3631208"/>
            <a:ext cx="1916138" cy="7982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Child Key m/2</a:t>
            </a:r>
          </a:p>
          <a:p>
            <a:pPr algn="ctr"/>
            <a:r>
              <a:rPr lang="en-US" altLang="zh-TW" dirty="0"/>
              <a:t>Child ID</a:t>
            </a:r>
          </a:p>
          <a:p>
            <a:pPr algn="ctr"/>
            <a:r>
              <a:rPr lang="en-US" altLang="zh-TW" dirty="0"/>
              <a:t>Child Chain code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6890286" y="3663183"/>
            <a:ext cx="1916138" cy="7982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Child Key m/1</a:t>
            </a:r>
          </a:p>
          <a:p>
            <a:pPr algn="ctr"/>
            <a:r>
              <a:rPr lang="en-US" altLang="zh-TW" dirty="0"/>
              <a:t>Child ID</a:t>
            </a:r>
          </a:p>
          <a:p>
            <a:pPr algn="ctr"/>
            <a:r>
              <a:rPr lang="en-US" altLang="zh-TW" dirty="0"/>
              <a:t>Child Chain code</a:t>
            </a:r>
          </a:p>
        </p:txBody>
      </p:sp>
      <p:sp>
        <p:nvSpPr>
          <p:cNvPr id="24" name="向右箭號 23"/>
          <p:cNvSpPr/>
          <p:nvPr/>
        </p:nvSpPr>
        <p:spPr>
          <a:xfrm rot="5400000">
            <a:off x="5454607" y="4738622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25" name="向右箭號 24"/>
          <p:cNvSpPr/>
          <p:nvPr/>
        </p:nvSpPr>
        <p:spPr>
          <a:xfrm rot="5400000">
            <a:off x="4852630" y="4738622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26" name="向右箭號 25"/>
          <p:cNvSpPr/>
          <p:nvPr/>
        </p:nvSpPr>
        <p:spPr>
          <a:xfrm rot="5400000">
            <a:off x="6056586" y="4738622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1" dirty="0"/>
          </a:p>
        </p:txBody>
      </p:sp>
      <p:sp>
        <p:nvSpPr>
          <p:cNvPr id="20" name="流程圖: 多重文件 19"/>
          <p:cNvSpPr/>
          <p:nvPr/>
        </p:nvSpPr>
        <p:spPr>
          <a:xfrm>
            <a:off x="4780668" y="5187377"/>
            <a:ext cx="1971921" cy="1305498"/>
          </a:xfrm>
          <a:prstGeom prst="flowChartMultidocumen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Grandchildren Keys m/0/0~2^32</a:t>
            </a:r>
          </a:p>
        </p:txBody>
      </p:sp>
      <p:sp>
        <p:nvSpPr>
          <p:cNvPr id="32" name="向右箭號 31"/>
          <p:cNvSpPr/>
          <p:nvPr/>
        </p:nvSpPr>
        <p:spPr>
          <a:xfrm rot="5400000">
            <a:off x="7534928" y="4738622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33" name="向右箭號 32"/>
          <p:cNvSpPr/>
          <p:nvPr/>
        </p:nvSpPr>
        <p:spPr>
          <a:xfrm rot="5400000">
            <a:off x="6932951" y="4738622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34" name="向右箭號 33"/>
          <p:cNvSpPr/>
          <p:nvPr/>
        </p:nvSpPr>
        <p:spPr>
          <a:xfrm rot="5400000">
            <a:off x="8136907" y="4738622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1" dirty="0"/>
          </a:p>
        </p:txBody>
      </p:sp>
      <p:sp>
        <p:nvSpPr>
          <p:cNvPr id="35" name="流程圖: 多重文件 34"/>
          <p:cNvSpPr/>
          <p:nvPr/>
        </p:nvSpPr>
        <p:spPr>
          <a:xfrm>
            <a:off x="6860989" y="5187377"/>
            <a:ext cx="1971921" cy="1305498"/>
          </a:xfrm>
          <a:prstGeom prst="flowChartMultidocumen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Grandchildren Keys m/1/0~2^32</a:t>
            </a:r>
          </a:p>
        </p:txBody>
      </p:sp>
      <p:sp>
        <p:nvSpPr>
          <p:cNvPr id="36" name="向右箭號 35"/>
          <p:cNvSpPr/>
          <p:nvPr/>
        </p:nvSpPr>
        <p:spPr>
          <a:xfrm rot="5400000">
            <a:off x="9673843" y="4738622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37" name="向右箭號 36"/>
          <p:cNvSpPr/>
          <p:nvPr/>
        </p:nvSpPr>
        <p:spPr>
          <a:xfrm rot="5400000">
            <a:off x="9071866" y="4738622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38" name="向右箭號 37"/>
          <p:cNvSpPr/>
          <p:nvPr/>
        </p:nvSpPr>
        <p:spPr>
          <a:xfrm rot="5400000">
            <a:off x="10275822" y="4738622"/>
            <a:ext cx="603261" cy="1497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1" dirty="0"/>
          </a:p>
        </p:txBody>
      </p:sp>
      <p:sp>
        <p:nvSpPr>
          <p:cNvPr id="39" name="流程圖: 多重文件 38"/>
          <p:cNvSpPr/>
          <p:nvPr/>
        </p:nvSpPr>
        <p:spPr>
          <a:xfrm>
            <a:off x="8999904" y="5187377"/>
            <a:ext cx="1971921" cy="1305498"/>
          </a:xfrm>
          <a:prstGeom prst="flowChartMultidocumen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Grandchildren Keys m/2/0~2^32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790628" y="4400396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BIP39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9461549" y="2048967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BIP32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3592241" y="5578516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BIP44</a:t>
            </a:r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9BDF091-63BE-48CC-B4A5-C361C9B4F5BC}"/>
              </a:ext>
            </a:extLst>
          </p:cNvPr>
          <p:cNvSpPr/>
          <p:nvPr/>
        </p:nvSpPr>
        <p:spPr>
          <a:xfrm>
            <a:off x="11110871" y="5286128"/>
            <a:ext cx="856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…….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3BC6C15-3D38-458B-B16D-C979B6FA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846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935EA-C36E-4083-9345-34B03E6E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Child key derivation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5BA3E3D-9E4F-4CCD-90B0-F7A466EB2615}"/>
              </a:ext>
            </a:extLst>
          </p:cNvPr>
          <p:cNvSpPr/>
          <p:nvPr/>
        </p:nvSpPr>
        <p:spPr>
          <a:xfrm>
            <a:off x="2117776" y="1885584"/>
            <a:ext cx="1877735" cy="11499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Parent </a:t>
            </a:r>
          </a:p>
          <a:p>
            <a:pPr algn="ctr"/>
            <a:r>
              <a:rPr lang="en-US" altLang="zh-TW" sz="2400" dirty="0"/>
              <a:t>Private or Public Key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346EE0-BA68-4BE8-B55A-A7087997CF76}"/>
              </a:ext>
            </a:extLst>
          </p:cNvPr>
          <p:cNvSpPr/>
          <p:nvPr/>
        </p:nvSpPr>
        <p:spPr>
          <a:xfrm>
            <a:off x="4703394" y="3607157"/>
            <a:ext cx="2684719" cy="11499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HMAC-SHA512</a:t>
            </a:r>
            <a:endParaRPr lang="zh-TW" altLang="en-US" sz="2400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202AD9FC-3618-42A2-9EE1-3180D06FF81B}"/>
              </a:ext>
            </a:extLst>
          </p:cNvPr>
          <p:cNvSpPr/>
          <p:nvPr/>
        </p:nvSpPr>
        <p:spPr>
          <a:xfrm>
            <a:off x="4102806" y="3988145"/>
            <a:ext cx="496509" cy="338726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2AAF5C-7B0D-44E4-A6DC-3332A7EBB2AA}"/>
              </a:ext>
            </a:extLst>
          </p:cNvPr>
          <p:cNvSpPr txBox="1"/>
          <p:nvPr/>
        </p:nvSpPr>
        <p:spPr>
          <a:xfrm>
            <a:off x="6964407" y="2494714"/>
            <a:ext cx="1205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Left 256bits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E62B3C-5777-4661-B35E-ECA5029D2B8C}"/>
              </a:ext>
            </a:extLst>
          </p:cNvPr>
          <p:cNvSpPr txBox="1"/>
          <p:nvPr/>
        </p:nvSpPr>
        <p:spPr>
          <a:xfrm>
            <a:off x="7013720" y="5030996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Right </a:t>
            </a:r>
          </a:p>
          <a:p>
            <a:r>
              <a:rPr lang="en-US" altLang="zh-TW" sz="2400" dirty="0"/>
              <a:t>256bits</a:t>
            </a:r>
            <a:endParaRPr lang="zh-TW" altLang="en-US" sz="2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AD9708D-3F7A-4F0F-AAAC-732EE9801C2C}"/>
              </a:ext>
            </a:extLst>
          </p:cNvPr>
          <p:cNvSpPr/>
          <p:nvPr/>
        </p:nvSpPr>
        <p:spPr>
          <a:xfrm>
            <a:off x="2117775" y="5332589"/>
            <a:ext cx="1877735" cy="11499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Parent </a:t>
            </a:r>
          </a:p>
          <a:p>
            <a:pPr algn="ctr"/>
            <a:r>
              <a:rPr lang="en-US" altLang="zh-TW" sz="2400" dirty="0"/>
              <a:t>Chain Code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FD3E7CE-55D2-434A-B88C-A6E966B7AEFC}"/>
              </a:ext>
            </a:extLst>
          </p:cNvPr>
          <p:cNvSpPr/>
          <p:nvPr/>
        </p:nvSpPr>
        <p:spPr>
          <a:xfrm>
            <a:off x="2117776" y="3610154"/>
            <a:ext cx="1877735" cy="11499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 index number</a:t>
            </a:r>
            <a:endParaRPr lang="zh-TW" altLang="en-US" sz="2400" dirty="0"/>
          </a:p>
        </p:txBody>
      </p:sp>
      <p:sp>
        <p:nvSpPr>
          <p:cNvPr id="16" name="十字形 15">
            <a:extLst>
              <a:ext uri="{FF2B5EF4-FFF2-40B4-BE49-F238E27FC236}">
                <a16:creationId xmlns:a16="http://schemas.microsoft.com/office/drawing/2014/main" id="{E876E91D-A419-4F7F-9B6C-06CDB2F49245}"/>
              </a:ext>
            </a:extLst>
          </p:cNvPr>
          <p:cNvSpPr/>
          <p:nvPr/>
        </p:nvSpPr>
        <p:spPr>
          <a:xfrm>
            <a:off x="2887439" y="3149664"/>
            <a:ext cx="338411" cy="325171"/>
          </a:xfrm>
          <a:prstGeom prst="plus">
            <a:avLst>
              <a:gd name="adj" fmla="val 4266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836FEFEC-568F-4D80-A707-05B49E695072}"/>
              </a:ext>
            </a:extLst>
          </p:cNvPr>
          <p:cNvSpPr/>
          <p:nvPr/>
        </p:nvSpPr>
        <p:spPr>
          <a:xfrm rot="19608339">
            <a:off x="7572143" y="3142886"/>
            <a:ext cx="1072456" cy="33872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D6EA875-95A2-4715-B5FD-5B76C2FEDBE9}"/>
              </a:ext>
            </a:extLst>
          </p:cNvPr>
          <p:cNvSpPr/>
          <p:nvPr/>
        </p:nvSpPr>
        <p:spPr>
          <a:xfrm rot="1819118">
            <a:off x="7564182" y="4873425"/>
            <a:ext cx="1072456" cy="33872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B9B04ED-8013-4D11-A2F9-515520AB7CF1}"/>
              </a:ext>
            </a:extLst>
          </p:cNvPr>
          <p:cNvSpPr/>
          <p:nvPr/>
        </p:nvSpPr>
        <p:spPr>
          <a:xfrm>
            <a:off x="8648795" y="2460541"/>
            <a:ext cx="1877735" cy="114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Child Private Key</a:t>
            </a:r>
            <a:endParaRPr lang="zh-TW" altLang="en-US" sz="2400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91E3B3F-CA21-49B2-B48F-E4154D8A833C}"/>
              </a:ext>
            </a:extLst>
          </p:cNvPr>
          <p:cNvSpPr/>
          <p:nvPr/>
        </p:nvSpPr>
        <p:spPr>
          <a:xfrm>
            <a:off x="8660467" y="4712080"/>
            <a:ext cx="1877735" cy="114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Child Chain Code</a:t>
            </a:r>
            <a:endParaRPr lang="zh-TW" altLang="en-US" sz="2400" dirty="0"/>
          </a:p>
        </p:txBody>
      </p:sp>
      <p:sp>
        <p:nvSpPr>
          <p:cNvPr id="22" name="箭號: 上彎 21">
            <a:extLst>
              <a:ext uri="{FF2B5EF4-FFF2-40B4-BE49-F238E27FC236}">
                <a16:creationId xmlns:a16="http://schemas.microsoft.com/office/drawing/2014/main" id="{98838F77-9782-4EBA-96D4-6C0D54B1FAE5}"/>
              </a:ext>
            </a:extLst>
          </p:cNvPr>
          <p:cNvSpPr/>
          <p:nvPr/>
        </p:nvSpPr>
        <p:spPr>
          <a:xfrm>
            <a:off x="4102806" y="4875078"/>
            <a:ext cx="2197326" cy="1149913"/>
          </a:xfrm>
          <a:prstGeom prst="bentUpArrow">
            <a:avLst>
              <a:gd name="adj1" fmla="val 16975"/>
              <a:gd name="adj2" fmla="val 20623"/>
              <a:gd name="adj3" fmla="val 19894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DB4986A-A506-4373-99FC-BEE9D137C914}"/>
              </a:ext>
            </a:extLst>
          </p:cNvPr>
          <p:cNvSpPr txBox="1"/>
          <p:nvPr/>
        </p:nvSpPr>
        <p:spPr>
          <a:xfrm>
            <a:off x="4908726" y="6031210"/>
            <a:ext cx="120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Key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2CB3BC-1C5D-4BFE-BAED-1BE5206148AC}"/>
              </a:ext>
            </a:extLst>
          </p:cNvPr>
          <p:cNvSpPr txBox="1"/>
          <p:nvPr/>
        </p:nvSpPr>
        <p:spPr>
          <a:xfrm>
            <a:off x="3966236" y="4295405"/>
            <a:ext cx="120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A5C2E1B-C741-4CF9-9C3C-23E649B536D3}"/>
              </a:ext>
            </a:extLst>
          </p:cNvPr>
          <p:cNvSpPr/>
          <p:nvPr/>
        </p:nvSpPr>
        <p:spPr>
          <a:xfrm>
            <a:off x="6717754" y="6139189"/>
            <a:ext cx="4842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https://github.com/bitcoin/bips/blob/master/bip-0032.mediawiki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15470E-6643-4EAA-8A98-86F0B82345AE}"/>
              </a:ext>
            </a:extLst>
          </p:cNvPr>
          <p:cNvSpPr txBox="1"/>
          <p:nvPr/>
        </p:nvSpPr>
        <p:spPr>
          <a:xfrm>
            <a:off x="576769" y="2307407"/>
            <a:ext cx="121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Hardened  </a:t>
            </a:r>
            <a:endParaRPr lang="zh-TW" altLang="en-US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94F52720-55B2-47F8-BDA5-7F2D0FABA70A}"/>
              </a:ext>
            </a:extLst>
          </p:cNvPr>
          <p:cNvSpPr/>
          <p:nvPr/>
        </p:nvSpPr>
        <p:spPr>
          <a:xfrm>
            <a:off x="1665470" y="2322710"/>
            <a:ext cx="609333" cy="338726"/>
          </a:xfrm>
          <a:prstGeom prst="right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79195B-296A-460A-BF06-A1AF5A22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44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BIP39 - Mnemonic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0413"/>
          </a:xfrm>
        </p:spPr>
        <p:txBody>
          <a:bodyPr>
            <a:normAutofit/>
          </a:bodyPr>
          <a:lstStyle/>
          <a:p>
            <a:r>
              <a:rPr lang="zh-TW" altLang="en-US" dirty="0"/>
              <a:t>由於</a:t>
            </a:r>
            <a:r>
              <a:rPr lang="en-US" altLang="zh-TW" dirty="0"/>
              <a:t>Root Seed</a:t>
            </a:r>
            <a:r>
              <a:rPr lang="zh-TW" altLang="en-US" dirty="0"/>
              <a:t> 不方便人類抄寫，所以透過</a:t>
            </a:r>
            <a:r>
              <a:rPr lang="en-US" altLang="zh-TW" dirty="0"/>
              <a:t>2048</a:t>
            </a:r>
            <a:r>
              <a:rPr lang="zh-TW" altLang="en-US" dirty="0"/>
              <a:t>個字的組合定義一個</a:t>
            </a:r>
            <a:r>
              <a:rPr lang="en-US" altLang="zh-TW" dirty="0"/>
              <a:t>Coding </a:t>
            </a:r>
            <a:r>
              <a:rPr lang="zh-TW" altLang="en-US" dirty="0"/>
              <a:t>方式</a:t>
            </a:r>
            <a:endParaRPr lang="en-US" altLang="zh-TW" dirty="0"/>
          </a:p>
          <a:p>
            <a:r>
              <a:rPr lang="en-US" altLang="zh-TW" dirty="0"/>
              <a:t>2048</a:t>
            </a:r>
            <a:r>
              <a:rPr lang="zh-TW" altLang="en-US" dirty="0"/>
              <a:t>個字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>
                <a:sym typeface="Wingdings" panose="05000000000000000000" pitchFamily="2" charset="2"/>
              </a:rPr>
              <a:t>每個字代表</a:t>
            </a:r>
            <a:r>
              <a:rPr lang="en-US" altLang="zh-TW" dirty="0">
                <a:sym typeface="Wingdings" panose="05000000000000000000" pitchFamily="2" charset="2"/>
              </a:rPr>
              <a:t>11byte</a:t>
            </a:r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4" name="圓角矩形 3"/>
          <p:cNvSpPr/>
          <p:nvPr/>
        </p:nvSpPr>
        <p:spPr>
          <a:xfrm>
            <a:off x="9341655" y="3428999"/>
            <a:ext cx="1948070" cy="3125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Word List:</a:t>
            </a:r>
          </a:p>
          <a:p>
            <a:pPr algn="ctr"/>
            <a:r>
              <a:rPr lang="en-US" altLang="zh-TW" dirty="0"/>
              <a:t>Abandon 0x01</a:t>
            </a:r>
          </a:p>
          <a:p>
            <a:pPr algn="ctr"/>
            <a:r>
              <a:rPr lang="en-US" altLang="zh-TW" dirty="0"/>
              <a:t>Ability 0x02</a:t>
            </a:r>
          </a:p>
          <a:p>
            <a:pPr algn="ctr"/>
            <a:r>
              <a:rPr lang="en-US" altLang="zh-TW" dirty="0"/>
              <a:t>Able 0x03</a:t>
            </a:r>
          </a:p>
          <a:p>
            <a:pPr algn="ctr"/>
            <a:r>
              <a:rPr lang="en-US" altLang="zh-TW" dirty="0"/>
              <a:t>About 0x04</a:t>
            </a:r>
          </a:p>
          <a:p>
            <a:pPr algn="ctr"/>
            <a:r>
              <a:rPr lang="en-US" altLang="zh-TW" dirty="0"/>
              <a:t>.</a:t>
            </a:r>
          </a:p>
          <a:p>
            <a:pPr algn="ctr"/>
            <a:r>
              <a:rPr lang="en-US" altLang="zh-TW" dirty="0"/>
              <a:t>.</a:t>
            </a:r>
          </a:p>
          <a:p>
            <a:pPr algn="ctr"/>
            <a:r>
              <a:rPr lang="en-US" altLang="zh-TW" dirty="0"/>
              <a:t>.</a:t>
            </a:r>
          </a:p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15620" y="6458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3"/>
              </a:rPr>
              <a:t>https://github.com/bitcoin/bips/blob/master/bip-0039.mediawiki</a:t>
            </a:r>
            <a:endParaRPr lang="en-US" altLang="zh-TW" dirty="0"/>
          </a:p>
        </p:txBody>
      </p:sp>
      <p:sp>
        <p:nvSpPr>
          <p:cNvPr id="7" name="圓角矩形 6"/>
          <p:cNvSpPr/>
          <p:nvPr/>
        </p:nvSpPr>
        <p:spPr>
          <a:xfrm>
            <a:off x="911075" y="3429000"/>
            <a:ext cx="4501214" cy="628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Root Seed (128~256bit multiple of 32bit)</a:t>
            </a:r>
            <a:endParaRPr lang="zh-TW" altLang="en-US" dirty="0"/>
          </a:p>
        </p:txBody>
      </p:sp>
      <p:sp>
        <p:nvSpPr>
          <p:cNvPr id="13" name="右大括弧 12"/>
          <p:cNvSpPr/>
          <p:nvPr/>
        </p:nvSpPr>
        <p:spPr>
          <a:xfrm rot="5400000">
            <a:off x="1216935" y="4011274"/>
            <a:ext cx="287574" cy="815009"/>
          </a:xfrm>
          <a:prstGeom prst="rightBrace">
            <a:avLst>
              <a:gd name="adj1" fmla="val 216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右大括弧 14"/>
          <p:cNvSpPr/>
          <p:nvPr/>
        </p:nvSpPr>
        <p:spPr>
          <a:xfrm rot="5400000">
            <a:off x="2129354" y="4011274"/>
            <a:ext cx="287574" cy="815009"/>
          </a:xfrm>
          <a:prstGeom prst="rightBrace">
            <a:avLst>
              <a:gd name="adj1" fmla="val 216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右大括弧 15"/>
          <p:cNvSpPr/>
          <p:nvPr/>
        </p:nvSpPr>
        <p:spPr>
          <a:xfrm rot="5400000">
            <a:off x="3047331" y="4011274"/>
            <a:ext cx="287574" cy="815009"/>
          </a:xfrm>
          <a:prstGeom prst="rightBrace">
            <a:avLst>
              <a:gd name="adj1" fmla="val 216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大括弧 16"/>
          <p:cNvSpPr/>
          <p:nvPr/>
        </p:nvSpPr>
        <p:spPr>
          <a:xfrm rot="5400000">
            <a:off x="3962529" y="4011273"/>
            <a:ext cx="287574" cy="815009"/>
          </a:xfrm>
          <a:prstGeom prst="rightBrace">
            <a:avLst>
              <a:gd name="adj1" fmla="val 216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555964" y="4057153"/>
            <a:ext cx="856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…….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911075" y="4918239"/>
            <a:ext cx="899296" cy="378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11bit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26273" y="4918239"/>
            <a:ext cx="899296" cy="378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11bit</a:t>
            </a:r>
            <a:endParaRPr lang="zh-TW" altLang="en-US" dirty="0"/>
          </a:p>
        </p:txBody>
      </p:sp>
      <p:sp>
        <p:nvSpPr>
          <p:cNvPr id="21" name="圓角矩形 20"/>
          <p:cNvSpPr/>
          <p:nvPr/>
        </p:nvSpPr>
        <p:spPr>
          <a:xfrm>
            <a:off x="2741471" y="4918239"/>
            <a:ext cx="899296" cy="378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11bit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3656669" y="4929002"/>
            <a:ext cx="899296" cy="378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11bit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555965" y="4701959"/>
            <a:ext cx="856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…….</a:t>
            </a:r>
            <a:endParaRPr lang="zh-TW" altLang="en-US" dirty="0"/>
          </a:p>
        </p:txBody>
      </p:sp>
      <p:sp>
        <p:nvSpPr>
          <p:cNvPr id="24" name="圓角矩形 23"/>
          <p:cNvSpPr/>
          <p:nvPr/>
        </p:nvSpPr>
        <p:spPr>
          <a:xfrm>
            <a:off x="911074" y="5926826"/>
            <a:ext cx="7762907" cy="6281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Mnemonic Words</a:t>
            </a:r>
            <a:endParaRPr lang="zh-TW" altLang="en-US" dirty="0"/>
          </a:p>
        </p:txBody>
      </p:sp>
      <p:sp>
        <p:nvSpPr>
          <p:cNvPr id="25" name="圓角矩形 24"/>
          <p:cNvSpPr/>
          <p:nvPr/>
        </p:nvSpPr>
        <p:spPr>
          <a:xfrm>
            <a:off x="6024616" y="3428999"/>
            <a:ext cx="2649365" cy="628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First Seed Length/32 bit of SHA256(Root Seed)</a:t>
            </a:r>
            <a:endParaRPr lang="zh-TW" altLang="en-US" dirty="0"/>
          </a:p>
        </p:txBody>
      </p:sp>
      <p:sp>
        <p:nvSpPr>
          <p:cNvPr id="26" name="加號 25"/>
          <p:cNvSpPr/>
          <p:nvPr/>
        </p:nvSpPr>
        <p:spPr>
          <a:xfrm>
            <a:off x="5523422" y="3549595"/>
            <a:ext cx="386960" cy="386960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5400000">
            <a:off x="1125164" y="5493343"/>
            <a:ext cx="471115" cy="226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 rot="5400000">
            <a:off x="2037583" y="5484806"/>
            <a:ext cx="471115" cy="226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 rot="5400000">
            <a:off x="2926124" y="5493344"/>
            <a:ext cx="471115" cy="226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 rot="5400000">
            <a:off x="3870758" y="5484807"/>
            <a:ext cx="471115" cy="226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9">
            <a:extLst>
              <a:ext uri="{FF2B5EF4-FFF2-40B4-BE49-F238E27FC236}">
                <a16:creationId xmlns:a16="http://schemas.microsoft.com/office/drawing/2014/main" id="{C236A2CB-C620-4262-A9A8-BB7F7CC21D91}"/>
              </a:ext>
            </a:extLst>
          </p:cNvPr>
          <p:cNvSpPr/>
          <p:nvPr/>
        </p:nvSpPr>
        <p:spPr>
          <a:xfrm rot="10800000">
            <a:off x="8762667" y="4918239"/>
            <a:ext cx="448576" cy="385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AF3A71-65EC-41D6-857B-24F3F71A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87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BIP39 - Mnemonic Code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15620" y="6458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3"/>
              </a:rPr>
              <a:t>https://github.com/bitcoin/bips/blob/master/bip-0039.mediawiki</a:t>
            </a:r>
            <a:endParaRPr lang="en-US" altLang="zh-TW" dirty="0"/>
          </a:p>
        </p:txBody>
      </p:sp>
      <p:graphicFrame>
        <p:nvGraphicFramePr>
          <p:cNvPr id="9" name="內容版面配置區 8">
            <a:extLst>
              <a:ext uri="{FF2B5EF4-FFF2-40B4-BE49-F238E27FC236}">
                <a16:creationId xmlns:a16="http://schemas.microsoft.com/office/drawing/2014/main" id="{72A92466-4FB4-41B6-A9BC-9EFD992E2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800606"/>
              </p:ext>
            </p:extLst>
          </p:nvPr>
        </p:nvGraphicFramePr>
        <p:xfrm>
          <a:off x="838200" y="2375728"/>
          <a:ext cx="8425440" cy="336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360">
                  <a:extLst>
                    <a:ext uri="{9D8B030D-6E8A-4147-A177-3AD203B41FA5}">
                      <a16:colId xmlns:a16="http://schemas.microsoft.com/office/drawing/2014/main" val="3915563079"/>
                    </a:ext>
                  </a:extLst>
                </a:gridCol>
                <a:gridCol w="2106360">
                  <a:extLst>
                    <a:ext uri="{9D8B030D-6E8A-4147-A177-3AD203B41FA5}">
                      <a16:colId xmlns:a16="http://schemas.microsoft.com/office/drawing/2014/main" val="64189847"/>
                    </a:ext>
                  </a:extLst>
                </a:gridCol>
                <a:gridCol w="2106360">
                  <a:extLst>
                    <a:ext uri="{9D8B030D-6E8A-4147-A177-3AD203B41FA5}">
                      <a16:colId xmlns:a16="http://schemas.microsoft.com/office/drawing/2014/main" val="4182597918"/>
                    </a:ext>
                  </a:extLst>
                </a:gridCol>
                <a:gridCol w="2106360">
                  <a:extLst>
                    <a:ext uri="{9D8B030D-6E8A-4147-A177-3AD203B41FA5}">
                      <a16:colId xmlns:a16="http://schemas.microsoft.com/office/drawing/2014/main" val="4039199814"/>
                    </a:ext>
                  </a:extLst>
                </a:gridCol>
              </a:tblGrid>
              <a:tr h="561174">
                <a:tc>
                  <a:txBody>
                    <a:bodyPr/>
                    <a:lstStyle/>
                    <a:p>
                      <a:r>
                        <a:rPr lang="en-US" altLang="zh-TW" dirty="0"/>
                        <a:t>Root Seed Length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effectLst/>
                        </a:rPr>
                        <a:t>Checksum Length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effectLst/>
                        </a:rPr>
                        <a:t>Total Length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effectLst/>
                        </a:rPr>
                        <a:t>Word Length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856317"/>
                  </a:ext>
                </a:extLst>
              </a:tr>
              <a:tr h="561174">
                <a:tc>
                  <a:txBody>
                    <a:bodyPr/>
                    <a:lstStyle/>
                    <a:p>
                      <a:r>
                        <a:rPr lang="en-US" altLang="zh-TW" dirty="0"/>
                        <a:t>128 Bits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Bits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132 Bits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12 Words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37837"/>
                  </a:ext>
                </a:extLst>
              </a:tr>
              <a:tr h="561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160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165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15 Words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30494"/>
                  </a:ext>
                </a:extLst>
              </a:tr>
              <a:tr h="561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192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198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18 Words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89466"/>
                  </a:ext>
                </a:extLst>
              </a:tr>
              <a:tr h="561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224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231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21 Words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57929"/>
                  </a:ext>
                </a:extLst>
              </a:tr>
              <a:tr h="561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256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264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 Words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490327"/>
                  </a:ext>
                </a:extLst>
              </a:tr>
            </a:tbl>
          </a:graphicData>
        </a:graphic>
      </p:graphicFrame>
      <p:sp>
        <p:nvSpPr>
          <p:cNvPr id="32" name="向右箭號 29">
            <a:extLst>
              <a:ext uri="{FF2B5EF4-FFF2-40B4-BE49-F238E27FC236}">
                <a16:creationId xmlns:a16="http://schemas.microsoft.com/office/drawing/2014/main" id="{F4C8518E-1BCE-42BB-AC4D-A03EDB640A56}"/>
              </a:ext>
            </a:extLst>
          </p:cNvPr>
          <p:cNvSpPr/>
          <p:nvPr/>
        </p:nvSpPr>
        <p:spPr>
          <a:xfrm rot="10800000">
            <a:off x="9346161" y="2975606"/>
            <a:ext cx="671226" cy="3851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E885CE-0517-4BE6-981D-38F5EE630D79}"/>
              </a:ext>
            </a:extLst>
          </p:cNvPr>
          <p:cNvSpPr/>
          <p:nvPr/>
        </p:nvSpPr>
        <p:spPr>
          <a:xfrm>
            <a:off x="10017387" y="2899121"/>
            <a:ext cx="1879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Badge</a:t>
            </a:r>
            <a:r>
              <a:rPr lang="zh-TW" altLang="en-US" sz="2400" dirty="0">
                <a:sym typeface="Wingdings" panose="05000000000000000000" pitchFamily="2" charset="2"/>
              </a:rPr>
              <a:t>預設值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198FD2-B462-49A9-893C-022343CD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07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BIP 44 – Meaningful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/>
              <a:t>m / purpose' / </a:t>
            </a:r>
            <a:r>
              <a:rPr lang="en-US" altLang="zh-TW" dirty="0" err="1"/>
              <a:t>coin_type</a:t>
            </a:r>
            <a:r>
              <a:rPr lang="en-US" altLang="zh-TW" dirty="0"/>
              <a:t>' / account' / change / </a:t>
            </a:r>
            <a:r>
              <a:rPr lang="en-US" altLang="zh-TW" dirty="0" err="1"/>
              <a:t>address_index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Purpose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>
                <a:sym typeface="Wingdings" panose="05000000000000000000" pitchFamily="2" charset="2"/>
              </a:rPr>
              <a:t>固定 </a:t>
            </a:r>
            <a:r>
              <a:rPr lang="en-US" altLang="zh-TW" dirty="0">
                <a:sym typeface="Wingdings" panose="05000000000000000000" pitchFamily="2" charset="2"/>
              </a:rPr>
              <a:t>44’</a:t>
            </a:r>
          </a:p>
          <a:p>
            <a:r>
              <a:rPr lang="en-US" altLang="zh-TW" dirty="0"/>
              <a:t>Coin type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Bitcoin  0’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Eth  60’</a:t>
            </a:r>
          </a:p>
          <a:p>
            <a:r>
              <a:rPr lang="en-US" altLang="zh-TW" dirty="0"/>
              <a:t>Account</a:t>
            </a:r>
          </a:p>
          <a:p>
            <a:r>
              <a:rPr lang="en-US" altLang="zh-TW" dirty="0"/>
              <a:t>Change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en-US" altLang="zh-TW" dirty="0"/>
              <a:t>0 for External chain 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收款</a:t>
            </a:r>
            <a:r>
              <a:rPr lang="en-US" altLang="zh-TW" dirty="0">
                <a:sym typeface="Wingdings" panose="05000000000000000000" pitchFamily="2" charset="2"/>
              </a:rPr>
              <a:t>/</a:t>
            </a:r>
            <a:r>
              <a:rPr lang="zh-TW" altLang="en-US" dirty="0">
                <a:sym typeface="Wingdings" panose="05000000000000000000" pitchFamily="2" charset="2"/>
              </a:rPr>
              <a:t>付款用</a:t>
            </a:r>
            <a:endParaRPr lang="en-US" altLang="zh-TW" dirty="0"/>
          </a:p>
          <a:p>
            <a:pPr lvl="1"/>
            <a:r>
              <a:rPr lang="en-US" altLang="zh-TW" dirty="0"/>
              <a:t>1 for internal chain 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內部處裡用</a:t>
            </a:r>
            <a:endParaRPr lang="en-US" altLang="zh-TW" dirty="0"/>
          </a:p>
          <a:p>
            <a:r>
              <a:rPr lang="en-US" altLang="zh-TW" dirty="0"/>
              <a:t>Address index</a:t>
            </a:r>
          </a:p>
          <a:p>
            <a:r>
              <a:rPr lang="en-US" altLang="zh-TW" dirty="0"/>
              <a:t>Badge</a:t>
            </a:r>
            <a:r>
              <a:rPr lang="zh-TW" altLang="en-US" dirty="0"/>
              <a:t>預設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m/44’/60’/0’/0/0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3272"/>
            <a:ext cx="508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Tool:</a:t>
            </a:r>
            <a:r>
              <a:rPr lang="zh-TW" altLang="en-US" dirty="0"/>
              <a:t>https://coinomi.com/recovery-phrase-tool.html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E06DA-6B38-4347-9FAA-A630D0AD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012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BIP 44 – Meaningful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/>
              <a:t>m / purpose' / </a:t>
            </a:r>
            <a:r>
              <a:rPr lang="en-US" altLang="zh-TW" dirty="0" err="1"/>
              <a:t>coin_type</a:t>
            </a:r>
            <a:r>
              <a:rPr lang="en-US" altLang="zh-TW" dirty="0"/>
              <a:t>' / account' / change / </a:t>
            </a:r>
            <a:r>
              <a:rPr lang="en-US" altLang="zh-TW" dirty="0" err="1"/>
              <a:t>address_index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Purpose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>
                <a:sym typeface="Wingdings" panose="05000000000000000000" pitchFamily="2" charset="2"/>
              </a:rPr>
              <a:t>固定 </a:t>
            </a:r>
            <a:r>
              <a:rPr lang="en-US" altLang="zh-TW" dirty="0">
                <a:sym typeface="Wingdings" panose="05000000000000000000" pitchFamily="2" charset="2"/>
              </a:rPr>
              <a:t>44’</a:t>
            </a:r>
          </a:p>
          <a:p>
            <a:r>
              <a:rPr lang="en-US" altLang="zh-TW" dirty="0"/>
              <a:t>Coin type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Bitcoin  0’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Eth  60’</a:t>
            </a:r>
          </a:p>
          <a:p>
            <a:r>
              <a:rPr lang="en-US" altLang="zh-TW" dirty="0"/>
              <a:t>Account</a:t>
            </a:r>
          </a:p>
          <a:p>
            <a:r>
              <a:rPr lang="en-US" altLang="zh-TW" dirty="0"/>
              <a:t>Change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en-US" altLang="zh-TW" dirty="0"/>
              <a:t>0 for External chain </a:t>
            </a:r>
          </a:p>
          <a:p>
            <a:pPr lvl="1"/>
            <a:r>
              <a:rPr lang="en-US" altLang="zh-TW" dirty="0"/>
              <a:t>1 for internal chain </a:t>
            </a:r>
          </a:p>
          <a:p>
            <a:r>
              <a:rPr lang="en-US" altLang="zh-TW" dirty="0"/>
              <a:t>Address index</a:t>
            </a:r>
          </a:p>
          <a:p>
            <a:r>
              <a:rPr lang="en-US" altLang="zh-TW" dirty="0"/>
              <a:t>Badge</a:t>
            </a:r>
            <a:r>
              <a:rPr lang="zh-TW" altLang="en-US" dirty="0"/>
              <a:t>預設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m/44’/60’/0’/0/0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3272"/>
            <a:ext cx="508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Tool:</a:t>
            </a:r>
            <a:r>
              <a:rPr lang="zh-TW" altLang="en-US" dirty="0"/>
              <a:t>https://coinomi.com/recovery-phrase-tool.html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4D7708-88EF-42F1-AB47-D53DF0BBCF73}"/>
              </a:ext>
            </a:extLst>
          </p:cNvPr>
          <p:cNvSpPr txBox="1"/>
          <p:nvPr/>
        </p:nvSpPr>
        <p:spPr>
          <a:xfrm>
            <a:off x="4549260" y="2667343"/>
            <a:ext cx="2248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Hardened key</a:t>
            </a:r>
            <a:r>
              <a:rPr lang="en-US" altLang="zh-TW" dirty="0"/>
              <a:t> </a:t>
            </a:r>
            <a:endParaRPr lang="zh-TW" altLang="en-US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2EB9210B-4E3D-4453-AE26-43B77F90A042}"/>
              </a:ext>
            </a:extLst>
          </p:cNvPr>
          <p:cNvSpPr/>
          <p:nvPr/>
        </p:nvSpPr>
        <p:spPr>
          <a:xfrm rot="16200000">
            <a:off x="5323071" y="2130658"/>
            <a:ext cx="700559" cy="33872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9FFD8-5F30-44E7-9B92-A2503AC2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75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乙太幣交易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To Who </a:t>
            </a:r>
          </a:p>
          <a:p>
            <a:pPr lvl="1"/>
            <a:r>
              <a:rPr lang="zh-TW" altLang="en-US" dirty="0"/>
              <a:t>交易對方的</a:t>
            </a:r>
            <a:r>
              <a:rPr lang="en-US" altLang="zh-TW" dirty="0"/>
              <a:t>Address</a:t>
            </a:r>
          </a:p>
          <a:p>
            <a:pPr lvl="1"/>
            <a:r>
              <a:rPr lang="en-US" altLang="zh-TW" dirty="0"/>
              <a:t>20byte</a:t>
            </a:r>
          </a:p>
          <a:p>
            <a:r>
              <a:rPr lang="en-US" altLang="zh-TW" dirty="0"/>
              <a:t>How much </a:t>
            </a:r>
          </a:p>
          <a:p>
            <a:pPr lvl="1"/>
            <a:r>
              <a:rPr lang="zh-TW" altLang="en-US" dirty="0"/>
              <a:t>金額 單位為</a:t>
            </a:r>
            <a:r>
              <a:rPr lang="en-US" altLang="zh-TW" dirty="0" err="1"/>
              <a:t>wei</a:t>
            </a:r>
            <a:endParaRPr lang="en-US" altLang="zh-TW" dirty="0"/>
          </a:p>
          <a:p>
            <a:pPr lvl="1"/>
            <a:r>
              <a:rPr lang="en-US" altLang="zh-TW" dirty="0"/>
              <a:t>Uint256_t</a:t>
            </a:r>
          </a:p>
          <a:p>
            <a:r>
              <a:rPr lang="en-US" altLang="zh-TW" dirty="0"/>
              <a:t>Gas Price</a:t>
            </a:r>
          </a:p>
          <a:p>
            <a:pPr lvl="1"/>
            <a:r>
              <a:rPr lang="zh-TW" altLang="en-US" dirty="0"/>
              <a:t>手續費 單位為</a:t>
            </a:r>
            <a:r>
              <a:rPr lang="en-US" altLang="zh-TW" dirty="0" err="1"/>
              <a:t>wei</a:t>
            </a:r>
            <a:endParaRPr lang="en-US" altLang="zh-TW" dirty="0"/>
          </a:p>
          <a:p>
            <a:pPr lvl="1"/>
            <a:r>
              <a:rPr lang="en-US" altLang="zh-TW" dirty="0"/>
              <a:t>Uint256_t</a:t>
            </a:r>
          </a:p>
          <a:p>
            <a:r>
              <a:rPr lang="en-US" altLang="zh-TW" dirty="0"/>
              <a:t>Gas Limit</a:t>
            </a:r>
          </a:p>
          <a:p>
            <a:pPr lvl="1"/>
            <a:r>
              <a:rPr lang="zh-TW" altLang="en-US" dirty="0"/>
              <a:t>運算數量</a:t>
            </a:r>
            <a:endParaRPr lang="en-US" altLang="zh-TW" dirty="0"/>
          </a:p>
          <a:p>
            <a:pPr lvl="1"/>
            <a:r>
              <a:rPr lang="en-US" altLang="zh-TW" dirty="0"/>
              <a:t>Uint256_t</a:t>
            </a:r>
          </a:p>
          <a:p>
            <a:r>
              <a:rPr lang="en-US" altLang="zh-TW" dirty="0"/>
              <a:t>Nonce</a:t>
            </a:r>
          </a:p>
          <a:p>
            <a:pPr lvl="1"/>
            <a:r>
              <a:rPr lang="zh-TW" altLang="en-US" dirty="0"/>
              <a:t>交易筆數</a:t>
            </a:r>
            <a:endParaRPr lang="en-US" altLang="zh-TW" dirty="0"/>
          </a:p>
          <a:p>
            <a:r>
              <a:rPr lang="en-US" altLang="zh-TW" dirty="0"/>
              <a:t>Data</a:t>
            </a:r>
          </a:p>
        </p:txBody>
      </p:sp>
      <p:sp>
        <p:nvSpPr>
          <p:cNvPr id="4" name="向右箭號 3"/>
          <p:cNvSpPr/>
          <p:nvPr/>
        </p:nvSpPr>
        <p:spPr>
          <a:xfrm>
            <a:off x="4451762" y="2088032"/>
            <a:ext cx="763326" cy="675861"/>
          </a:xfrm>
          <a:prstGeom prst="rightArrow">
            <a:avLst>
              <a:gd name="adj1" fmla="val 12826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268558" y="2745345"/>
            <a:ext cx="14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RLP encoder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7991262" y="2042262"/>
            <a:ext cx="763326" cy="67586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798078" y="1666975"/>
            <a:ext cx="120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keccak256 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 rot="5400000">
            <a:off x="9607354" y="3064299"/>
            <a:ext cx="763326" cy="6758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252010" y="3072785"/>
            <a:ext cx="1197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Secp256k1</a:t>
            </a:r>
          </a:p>
          <a:p>
            <a:r>
              <a:rPr lang="zh-TW" altLang="en-US" dirty="0"/>
              <a:t> 橢圓曲線</a:t>
            </a:r>
          </a:p>
        </p:txBody>
      </p:sp>
      <p:sp>
        <p:nvSpPr>
          <p:cNvPr id="13" name="圓角矩形 24">
            <a:extLst>
              <a:ext uri="{FF2B5EF4-FFF2-40B4-BE49-F238E27FC236}">
                <a16:creationId xmlns:a16="http://schemas.microsoft.com/office/drawing/2014/main" id="{900FFFA9-2CAD-49FD-9211-F3E4F93F6A7A}"/>
              </a:ext>
            </a:extLst>
          </p:cNvPr>
          <p:cNvSpPr/>
          <p:nvPr/>
        </p:nvSpPr>
        <p:spPr>
          <a:xfrm>
            <a:off x="5455434" y="2066115"/>
            <a:ext cx="2276250" cy="628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Transaction Data</a:t>
            </a:r>
            <a:endParaRPr lang="zh-TW" altLang="en-US" dirty="0"/>
          </a:p>
        </p:txBody>
      </p:sp>
      <p:sp>
        <p:nvSpPr>
          <p:cNvPr id="14" name="圓角矩形 24">
            <a:extLst>
              <a:ext uri="{FF2B5EF4-FFF2-40B4-BE49-F238E27FC236}">
                <a16:creationId xmlns:a16="http://schemas.microsoft.com/office/drawing/2014/main" id="{13D7C31F-44A5-4079-A4C2-CCDCAA2013B3}"/>
              </a:ext>
            </a:extLst>
          </p:cNvPr>
          <p:cNvSpPr/>
          <p:nvPr/>
        </p:nvSpPr>
        <p:spPr>
          <a:xfrm>
            <a:off x="8914606" y="2078864"/>
            <a:ext cx="2276250" cy="6281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Transaction Hash</a:t>
            </a:r>
            <a:endParaRPr lang="zh-TW" altLang="en-US" dirty="0"/>
          </a:p>
        </p:txBody>
      </p:sp>
      <p:sp>
        <p:nvSpPr>
          <p:cNvPr id="15" name="圓角矩形 24">
            <a:extLst>
              <a:ext uri="{FF2B5EF4-FFF2-40B4-BE49-F238E27FC236}">
                <a16:creationId xmlns:a16="http://schemas.microsoft.com/office/drawing/2014/main" id="{884F4FE0-1907-49BE-8CC5-715D60C31E98}"/>
              </a:ext>
            </a:extLst>
          </p:cNvPr>
          <p:cNvSpPr/>
          <p:nvPr/>
        </p:nvSpPr>
        <p:spPr>
          <a:xfrm>
            <a:off x="8850892" y="4092688"/>
            <a:ext cx="2276250" cy="6281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Transaction Signature</a:t>
            </a:r>
            <a:endParaRPr lang="zh-TW" altLang="en-US" dirty="0"/>
          </a:p>
        </p:txBody>
      </p:sp>
      <p:sp>
        <p:nvSpPr>
          <p:cNvPr id="16" name="右大括弧 15">
            <a:extLst>
              <a:ext uri="{FF2B5EF4-FFF2-40B4-BE49-F238E27FC236}">
                <a16:creationId xmlns:a16="http://schemas.microsoft.com/office/drawing/2014/main" id="{65DCCC32-BE62-4DDA-8297-1700AE6E458B}"/>
              </a:ext>
            </a:extLst>
          </p:cNvPr>
          <p:cNvSpPr/>
          <p:nvPr/>
        </p:nvSpPr>
        <p:spPr>
          <a:xfrm>
            <a:off x="3787866" y="1851641"/>
            <a:ext cx="644665" cy="4087686"/>
          </a:xfrm>
          <a:prstGeom prst="rightBrace">
            <a:avLst>
              <a:gd name="adj1" fmla="val 88195"/>
              <a:gd name="adj2" fmla="val 13623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8FE351-F7A5-44C8-8540-C8A7811664EE}"/>
              </a:ext>
            </a:extLst>
          </p:cNvPr>
          <p:cNvSpPr/>
          <p:nvPr/>
        </p:nvSpPr>
        <p:spPr>
          <a:xfrm>
            <a:off x="4268558" y="3165754"/>
            <a:ext cx="2669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Recursive Length Prefix</a:t>
            </a:r>
          </a:p>
          <a:p>
            <a:r>
              <a:rPr lang="en-US" altLang="zh-TW" dirty="0"/>
              <a:t>Encoder for variable length binary data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991C6E3-E2F6-4776-8B3B-32BEA001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61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 err="1"/>
              <a:t>Hitcon</a:t>
            </a:r>
            <a:r>
              <a:rPr lang="en-US" altLang="zh-TW" dirty="0"/>
              <a:t> Badge 2018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861A1F-0B15-4478-9F40-D017D06605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10724"/>
          <a:stretch/>
        </p:blipFill>
        <p:spPr>
          <a:xfrm>
            <a:off x="838200" y="1971412"/>
            <a:ext cx="4731948" cy="42741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1C7567-DAC1-4061-8DB8-76888B72CA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3" y="323180"/>
            <a:ext cx="4564841" cy="64049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B5D2323-5551-4D52-BCD4-6DE4834D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6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i.redd.it/5pdfyskz9u5z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909" y="514351"/>
            <a:ext cx="7078265" cy="566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乙太幣交易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3613562" cy="4801679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/>
              <a:t>To Who </a:t>
            </a:r>
          </a:p>
          <a:p>
            <a:pPr lvl="1"/>
            <a:r>
              <a:rPr lang="zh-TW" altLang="en-US" dirty="0"/>
              <a:t>交易對方的</a:t>
            </a:r>
            <a:r>
              <a:rPr lang="en-US" altLang="zh-TW" dirty="0"/>
              <a:t>Address</a:t>
            </a:r>
          </a:p>
          <a:p>
            <a:pPr lvl="1"/>
            <a:r>
              <a:rPr lang="en-US" altLang="zh-TW" dirty="0"/>
              <a:t>20byte</a:t>
            </a:r>
          </a:p>
          <a:p>
            <a:r>
              <a:rPr lang="en-US" altLang="zh-TW" dirty="0"/>
              <a:t>How much </a:t>
            </a:r>
          </a:p>
          <a:p>
            <a:pPr lvl="1"/>
            <a:r>
              <a:rPr lang="zh-TW" altLang="en-US" dirty="0"/>
              <a:t>金額 單位為</a:t>
            </a:r>
            <a:r>
              <a:rPr lang="en-US" altLang="zh-TW" dirty="0" err="1"/>
              <a:t>wei</a:t>
            </a:r>
            <a:endParaRPr lang="en-US" altLang="zh-TW" dirty="0"/>
          </a:p>
          <a:p>
            <a:pPr lvl="1"/>
            <a:r>
              <a:rPr lang="en-US" altLang="zh-TW" dirty="0"/>
              <a:t>Uint256_t</a:t>
            </a:r>
          </a:p>
          <a:p>
            <a:r>
              <a:rPr lang="en-US" altLang="zh-TW" dirty="0"/>
              <a:t>Gas Price</a:t>
            </a:r>
          </a:p>
          <a:p>
            <a:pPr lvl="1"/>
            <a:r>
              <a:rPr lang="zh-TW" altLang="en-US" dirty="0"/>
              <a:t>手續費 單位為</a:t>
            </a:r>
            <a:r>
              <a:rPr lang="en-US" altLang="zh-TW" dirty="0" err="1"/>
              <a:t>wei</a:t>
            </a:r>
            <a:endParaRPr lang="en-US" altLang="zh-TW" dirty="0"/>
          </a:p>
          <a:p>
            <a:pPr lvl="1"/>
            <a:r>
              <a:rPr lang="en-US" altLang="zh-TW" dirty="0"/>
              <a:t>Uint256_t</a:t>
            </a:r>
          </a:p>
          <a:p>
            <a:r>
              <a:rPr lang="en-US" altLang="zh-TW" dirty="0"/>
              <a:t>Gas Limit</a:t>
            </a:r>
          </a:p>
          <a:p>
            <a:pPr lvl="1"/>
            <a:r>
              <a:rPr lang="zh-TW" altLang="en-US" dirty="0"/>
              <a:t>運算數量</a:t>
            </a:r>
            <a:endParaRPr lang="en-US" altLang="zh-TW" dirty="0"/>
          </a:p>
          <a:p>
            <a:pPr lvl="1"/>
            <a:r>
              <a:rPr lang="en-US" altLang="zh-TW" dirty="0"/>
              <a:t>Uint256_t</a:t>
            </a:r>
          </a:p>
          <a:p>
            <a:r>
              <a:rPr lang="en-US" altLang="zh-TW" dirty="0"/>
              <a:t>Nonce</a:t>
            </a:r>
          </a:p>
          <a:p>
            <a:pPr lvl="1"/>
            <a:r>
              <a:rPr lang="zh-TW" altLang="en-US" dirty="0"/>
              <a:t>交易筆數</a:t>
            </a:r>
            <a:endParaRPr lang="en-US" altLang="zh-TW" dirty="0"/>
          </a:p>
          <a:p>
            <a:r>
              <a:rPr lang="en-US" altLang="zh-TW" dirty="0"/>
              <a:t>Data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Transaction Signature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向右箭號 3"/>
          <p:cNvSpPr/>
          <p:nvPr/>
        </p:nvSpPr>
        <p:spPr>
          <a:xfrm>
            <a:off x="4432128" y="1786302"/>
            <a:ext cx="763326" cy="675861"/>
          </a:xfrm>
          <a:prstGeom prst="rightArrow">
            <a:avLst>
              <a:gd name="adj1" fmla="val 11416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110198" y="2397443"/>
            <a:ext cx="14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RLP encoder</a:t>
            </a:r>
            <a:endParaRPr lang="zh-TW" altLang="en-US" dirty="0"/>
          </a:p>
        </p:txBody>
      </p:sp>
      <p:sp>
        <p:nvSpPr>
          <p:cNvPr id="13" name="圓角矩形 24">
            <a:extLst>
              <a:ext uri="{FF2B5EF4-FFF2-40B4-BE49-F238E27FC236}">
                <a16:creationId xmlns:a16="http://schemas.microsoft.com/office/drawing/2014/main" id="{900FFFA9-2CAD-49FD-9211-F3E4F93F6A7A}"/>
              </a:ext>
            </a:extLst>
          </p:cNvPr>
          <p:cNvSpPr/>
          <p:nvPr/>
        </p:nvSpPr>
        <p:spPr>
          <a:xfrm>
            <a:off x="5435032" y="1795165"/>
            <a:ext cx="2276250" cy="628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Broadcast Transaction data</a:t>
            </a:r>
            <a:endParaRPr lang="zh-TW" altLang="en-US" dirty="0"/>
          </a:p>
        </p:txBody>
      </p:sp>
      <p:sp>
        <p:nvSpPr>
          <p:cNvPr id="16" name="右大括弧 15">
            <a:extLst>
              <a:ext uri="{FF2B5EF4-FFF2-40B4-BE49-F238E27FC236}">
                <a16:creationId xmlns:a16="http://schemas.microsoft.com/office/drawing/2014/main" id="{65DCCC32-BE62-4DDA-8297-1700AE6E458B}"/>
              </a:ext>
            </a:extLst>
          </p:cNvPr>
          <p:cNvSpPr/>
          <p:nvPr/>
        </p:nvSpPr>
        <p:spPr>
          <a:xfrm>
            <a:off x="3787866" y="1851641"/>
            <a:ext cx="644665" cy="4339434"/>
          </a:xfrm>
          <a:prstGeom prst="rightBrace">
            <a:avLst>
              <a:gd name="adj1" fmla="val 88195"/>
              <a:gd name="adj2" fmla="val 594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018805" y="61758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https://steemit.com/ethereum/@n-ur/behind-the-scene-on-how-myetherwallet-works-simple-illustration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825161-773C-4D83-9A5B-15289455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051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434C5C-DEF0-430B-9F44-73C49D33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Smart Contract : Program on ETH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B7A577-8C41-4185-9F26-1295D0F7D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Smart Contract: </a:t>
            </a:r>
            <a:r>
              <a:rPr lang="zh-TW" altLang="en-US" dirty="0"/>
              <a:t>類似一種部屬在乙太幣網路的一段程式碼</a:t>
            </a:r>
            <a:endParaRPr lang="en-US" altLang="zh-TW" dirty="0"/>
          </a:p>
          <a:p>
            <a:r>
              <a:rPr lang="zh-TW" altLang="en-US" dirty="0"/>
              <a:t>藉由交易來傳遞</a:t>
            </a:r>
            <a:r>
              <a:rPr lang="en-US" altLang="zh-TW" dirty="0"/>
              <a:t>/</a:t>
            </a:r>
            <a:r>
              <a:rPr lang="zh-TW" altLang="en-US" dirty="0"/>
              <a:t>運算資料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一旦交易的對象是</a:t>
            </a:r>
            <a:r>
              <a:rPr lang="en-US" altLang="zh-TW" dirty="0"/>
              <a:t>Smart Contract</a:t>
            </a:r>
            <a:r>
              <a:rPr lang="zh-TW" altLang="en-US" dirty="0"/>
              <a:t>，</a:t>
            </a:r>
            <a:r>
              <a:rPr lang="en-US" altLang="zh-TW" dirty="0"/>
              <a:t>Data</a:t>
            </a:r>
            <a:r>
              <a:rPr lang="zh-TW" altLang="en-US" dirty="0"/>
              <a:t>會傳遞到對應的程式執行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D6E02C-F1A2-4510-8BD0-341F0B29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389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ERC20 – define Interface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dirty="0">
                <a:sym typeface="Wingdings" panose="05000000000000000000" pitchFamily="2" charset="2"/>
              </a:rPr>
              <a:t>Application Binary Interface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982919"/>
            <a:ext cx="10515600" cy="3095997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TotalSupply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BalanceOf</a:t>
            </a:r>
            <a:r>
              <a:rPr lang="en-US" altLang="zh-TW" dirty="0"/>
              <a:t> (address _owner)</a:t>
            </a:r>
          </a:p>
          <a:p>
            <a:r>
              <a:rPr lang="en-US" altLang="zh-TW" dirty="0"/>
              <a:t>transfer(address _to, uint256 _value) </a:t>
            </a:r>
          </a:p>
          <a:p>
            <a:r>
              <a:rPr lang="en-US" altLang="zh-TW" dirty="0" err="1"/>
              <a:t>transferFrom</a:t>
            </a:r>
            <a:r>
              <a:rPr lang="en-US" altLang="zh-TW" dirty="0"/>
              <a:t>(address _from, address _to, uint256 _value) </a:t>
            </a:r>
          </a:p>
          <a:p>
            <a:r>
              <a:rPr lang="en-US" altLang="zh-TW" dirty="0"/>
              <a:t>approve(address _spender, uint256 _value)</a:t>
            </a:r>
          </a:p>
          <a:p>
            <a:r>
              <a:rPr lang="en-US" altLang="zh-TW" dirty="0"/>
              <a:t>allowance (address *_owner*, address *_spender*)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F467E2-66A1-4513-8BB0-87C8141B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864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DC213F8-5E26-47C7-9D3F-C3482AE220F4}"/>
              </a:ext>
            </a:extLst>
          </p:cNvPr>
          <p:cNvSpPr txBox="1">
            <a:spLocks/>
          </p:cNvSpPr>
          <p:nvPr/>
        </p:nvSpPr>
        <p:spPr>
          <a:xfrm>
            <a:off x="4648357" y="3429000"/>
            <a:ext cx="4202027" cy="28346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Contract Address</a:t>
            </a:r>
          </a:p>
          <a:p>
            <a:r>
              <a:rPr lang="en-US" altLang="zh-TW" strike="sngStrike" dirty="0"/>
              <a:t>How much  </a:t>
            </a:r>
            <a:r>
              <a:rPr lang="en-US" altLang="zh-TW" dirty="0"/>
              <a:t>meaning less</a:t>
            </a:r>
          </a:p>
          <a:p>
            <a:r>
              <a:rPr lang="en-US" altLang="zh-TW" dirty="0"/>
              <a:t>Gas Price</a:t>
            </a:r>
          </a:p>
          <a:p>
            <a:r>
              <a:rPr lang="en-US" altLang="zh-TW" dirty="0"/>
              <a:t>Gas Limit</a:t>
            </a:r>
          </a:p>
          <a:p>
            <a:r>
              <a:rPr lang="en-US" altLang="zh-TW" dirty="0"/>
              <a:t>Nonce</a:t>
            </a:r>
          </a:p>
          <a:p>
            <a:r>
              <a:rPr lang="en-US" altLang="zh-TW" dirty="0"/>
              <a:t>Data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怎麼交易</a:t>
            </a:r>
            <a:r>
              <a:rPr lang="en-US" altLang="zh-TW" dirty="0"/>
              <a:t>ERC20?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421685"/>
          </a:xfrm>
        </p:spPr>
        <p:txBody>
          <a:bodyPr>
            <a:normAutofit/>
          </a:bodyPr>
          <a:lstStyle/>
          <a:p>
            <a:r>
              <a:rPr lang="zh-TW" altLang="en-US" dirty="0"/>
              <a:t>對於錢包來說，</a:t>
            </a:r>
            <a:r>
              <a:rPr lang="en-US" altLang="zh-TW" dirty="0"/>
              <a:t>ERC20</a:t>
            </a:r>
            <a:r>
              <a:rPr lang="zh-TW" altLang="en-US" dirty="0"/>
              <a:t>只是帶有</a:t>
            </a:r>
            <a:r>
              <a:rPr lang="en-US" altLang="zh-TW" dirty="0"/>
              <a:t>Data</a:t>
            </a:r>
            <a:r>
              <a:rPr lang="zh-TW" altLang="en-US" dirty="0"/>
              <a:t>的交易</a:t>
            </a:r>
            <a:endParaRPr lang="en-US" altLang="zh-TW" dirty="0"/>
          </a:p>
          <a:p>
            <a:r>
              <a:rPr lang="zh-TW" altLang="en-US" dirty="0"/>
              <a:t>能夠塞</a:t>
            </a:r>
            <a:r>
              <a:rPr lang="en-US" altLang="zh-TW" dirty="0"/>
              <a:t>Data</a:t>
            </a:r>
            <a:r>
              <a:rPr lang="zh-TW" altLang="en-US" dirty="0"/>
              <a:t>就代表能支援</a:t>
            </a:r>
            <a:r>
              <a:rPr lang="en-US" altLang="zh-TW" dirty="0"/>
              <a:t>ERC20</a:t>
            </a:r>
            <a:r>
              <a:rPr lang="zh-TW" altLang="en-US" dirty="0"/>
              <a:t>，只是不一定有辦法顯示相對應的交易資料</a:t>
            </a:r>
            <a:endParaRPr lang="en-US" altLang="zh-TW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173918" y="3429002"/>
            <a:ext cx="3398520" cy="28346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To Who </a:t>
            </a:r>
          </a:p>
          <a:p>
            <a:r>
              <a:rPr lang="en-US" altLang="zh-TW" dirty="0"/>
              <a:t>How much </a:t>
            </a:r>
          </a:p>
          <a:p>
            <a:r>
              <a:rPr lang="en-US" altLang="zh-TW" dirty="0"/>
              <a:t>Gas Price</a:t>
            </a:r>
          </a:p>
          <a:p>
            <a:r>
              <a:rPr lang="en-US" altLang="zh-TW" dirty="0"/>
              <a:t>Gas Limit</a:t>
            </a:r>
          </a:p>
          <a:p>
            <a:r>
              <a:rPr lang="en-US" altLang="zh-TW" dirty="0"/>
              <a:t>Nonce</a:t>
            </a:r>
          </a:p>
          <a:p>
            <a:r>
              <a:rPr lang="en-US" altLang="zh-TW" dirty="0"/>
              <a:t>Data</a:t>
            </a:r>
          </a:p>
        </p:txBody>
      </p:sp>
      <p:sp>
        <p:nvSpPr>
          <p:cNvPr id="5" name="向右箭號 4"/>
          <p:cNvSpPr/>
          <p:nvPr/>
        </p:nvSpPr>
        <p:spPr>
          <a:xfrm>
            <a:off x="3468065" y="4508389"/>
            <a:ext cx="763326" cy="67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5821767" y="5856338"/>
            <a:ext cx="2824007" cy="226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721693" y="5592736"/>
            <a:ext cx="3028617" cy="1124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Contract Method</a:t>
            </a:r>
          </a:p>
          <a:p>
            <a:r>
              <a:rPr lang="en-US" altLang="zh-TW" dirty="0"/>
              <a:t>Contract Data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27E352-5C3A-4FFD-8ACE-E3BD1BA3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488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ERC20 Data format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690688"/>
            <a:ext cx="10651436" cy="3734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Contract Method – 4 Byte  </a:t>
            </a:r>
            <a:r>
              <a:rPr lang="en-US" altLang="zh-TW" dirty="0">
                <a:sym typeface="Wingdings" panose="05000000000000000000" pitchFamily="2" charset="2"/>
              </a:rPr>
              <a:t> Hashed Application Binary Interface</a:t>
            </a:r>
            <a:endParaRPr lang="en-US" altLang="zh-TW" dirty="0"/>
          </a:p>
          <a:p>
            <a:r>
              <a:rPr lang="en-US" altLang="zh-TW" dirty="0"/>
              <a:t>Contract Data – Depend on function</a:t>
            </a:r>
          </a:p>
          <a:p>
            <a:r>
              <a:rPr lang="en-US" altLang="zh-TW" dirty="0"/>
              <a:t>EX: </a:t>
            </a:r>
          </a:p>
          <a:p>
            <a:pPr marL="0" indent="0">
              <a:buNone/>
            </a:pPr>
            <a:r>
              <a:rPr lang="en-US" altLang="zh-TW" dirty="0"/>
              <a:t>             transfer(address _to, uint256 _value) </a:t>
            </a:r>
          </a:p>
          <a:p>
            <a:endParaRPr lang="en-US" altLang="zh-TW" dirty="0"/>
          </a:p>
        </p:txBody>
      </p:sp>
      <p:sp>
        <p:nvSpPr>
          <p:cNvPr id="6" name="向右箭號 5"/>
          <p:cNvSpPr/>
          <p:nvPr/>
        </p:nvSpPr>
        <p:spPr>
          <a:xfrm rot="16200000">
            <a:off x="1897901" y="4291514"/>
            <a:ext cx="1247021" cy="504573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16200000">
            <a:off x="4034983" y="4291514"/>
            <a:ext cx="1247019" cy="504573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6200000">
            <a:off x="6166096" y="4291513"/>
            <a:ext cx="1247019" cy="504573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1733239" y="5269848"/>
            <a:ext cx="158230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 Byte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3867337" y="5268455"/>
            <a:ext cx="158230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32 Byte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6001435" y="5275012"/>
            <a:ext cx="158230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32 Byte</a:t>
            </a:r>
            <a:endParaRPr lang="zh-TW" altLang="en-US" dirty="0"/>
          </a:p>
        </p:txBody>
      </p:sp>
      <p:sp>
        <p:nvSpPr>
          <p:cNvPr id="15" name="向右箭號 14"/>
          <p:cNvSpPr/>
          <p:nvPr/>
        </p:nvSpPr>
        <p:spPr>
          <a:xfrm>
            <a:off x="7764395" y="5362911"/>
            <a:ext cx="824769" cy="504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40072" y="5344264"/>
            <a:ext cx="86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Data</a:t>
            </a:r>
            <a:endParaRPr lang="zh-TW" altLang="en-US" dirty="0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21E61B67-2F04-4FA1-B14D-E47EBD756B25}"/>
              </a:ext>
            </a:extLst>
          </p:cNvPr>
          <p:cNvSpPr/>
          <p:nvPr/>
        </p:nvSpPr>
        <p:spPr>
          <a:xfrm>
            <a:off x="3397962" y="5468564"/>
            <a:ext cx="386960" cy="386960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9612485D-D93D-43AE-ADE4-26F4696C07B9}"/>
              </a:ext>
            </a:extLst>
          </p:cNvPr>
          <p:cNvSpPr/>
          <p:nvPr/>
        </p:nvSpPr>
        <p:spPr>
          <a:xfrm>
            <a:off x="5532060" y="5480524"/>
            <a:ext cx="386960" cy="386960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BABBA6-1B98-4792-9E06-F5897D20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53A8A0-C70F-4FE9-9DD0-BB12936F82EE}"/>
              </a:ext>
            </a:extLst>
          </p:cNvPr>
          <p:cNvSpPr/>
          <p:nvPr/>
        </p:nvSpPr>
        <p:spPr>
          <a:xfrm>
            <a:off x="967499" y="6352143"/>
            <a:ext cx="7381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Detail: </a:t>
            </a:r>
            <a:r>
              <a:rPr lang="zh-TW" altLang="en-US" dirty="0"/>
              <a:t>https://github.com/ethereum/wiki/wiki/Ethereum-Contract-ABI</a:t>
            </a:r>
          </a:p>
        </p:txBody>
      </p:sp>
    </p:spTree>
    <p:extLst>
      <p:ext uri="{BB962C8B-B14F-4D97-AF65-F5344CB8AC3E}">
        <p14:creationId xmlns:p14="http://schemas.microsoft.com/office/powerpoint/2010/main" val="210985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ERC20 Data format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18307" y="1648305"/>
            <a:ext cx="11555386" cy="5209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Example:  </a:t>
            </a:r>
            <a:r>
              <a:rPr lang="zh-TW" altLang="en-US" dirty="0"/>
              <a:t>要轉 </a:t>
            </a:r>
            <a:r>
              <a:rPr lang="en-US" altLang="zh-TW" dirty="0"/>
              <a:t>1 </a:t>
            </a:r>
            <a:r>
              <a:rPr lang="zh-TW" altLang="en-US" dirty="0"/>
              <a:t>個 </a:t>
            </a:r>
            <a:r>
              <a:rPr lang="en-US" altLang="zh-TW" dirty="0" err="1"/>
              <a:t>Hitcon</a:t>
            </a:r>
            <a:r>
              <a:rPr lang="zh-TW" altLang="en-US" dirty="0"/>
              <a:t> </a:t>
            </a:r>
            <a:r>
              <a:rPr lang="en-US" altLang="zh-TW" dirty="0"/>
              <a:t>Token</a:t>
            </a:r>
            <a:r>
              <a:rPr lang="zh-TW" altLang="en-US" dirty="0"/>
              <a:t>給我的話</a:t>
            </a:r>
            <a:endParaRPr lang="en-US" altLang="zh-TW" dirty="0"/>
          </a:p>
          <a:p>
            <a:r>
              <a:rPr lang="en-US" altLang="zh-TW" dirty="0"/>
              <a:t>transfer(0x4bf5193805a4fd033b84b5bb700bf2a2aaae6a7d, 0xDE0B6B3A7640000) </a:t>
            </a:r>
          </a:p>
          <a:p>
            <a:r>
              <a:rPr lang="en-US" altLang="zh-TW" dirty="0"/>
              <a:t>“transfer(address,uint256)”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SHA3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a9059cbb</a:t>
            </a:r>
            <a:r>
              <a:rPr lang="en-US" altLang="zh-TW" dirty="0">
                <a:sym typeface="Wingdings" panose="05000000000000000000" pitchFamily="2" charset="2"/>
              </a:rPr>
              <a:t>2ab09eb219583f4a59a5d0623ade346d962bcd4e46b11da047c9049b</a:t>
            </a:r>
          </a:p>
          <a:p>
            <a:r>
              <a:rPr lang="en-US" altLang="zh-TW" dirty="0"/>
              <a:t>Address </a:t>
            </a:r>
            <a:r>
              <a:rPr lang="en-US" altLang="zh-TW" dirty="0">
                <a:sym typeface="Wingdings" panose="05000000000000000000" pitchFamily="2" charset="2"/>
              </a:rPr>
              <a:t> Append to 32Bytes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  0x0000000000000000000000004bf5193805a4fd033b84b5bb700bf2a2aaae6a7d</a:t>
            </a:r>
          </a:p>
          <a:p>
            <a:r>
              <a:rPr lang="en-US" altLang="zh-TW" dirty="0"/>
              <a:t>Value </a:t>
            </a:r>
            <a:r>
              <a:rPr lang="en-US" altLang="zh-TW" dirty="0">
                <a:sym typeface="Wingdings" panose="05000000000000000000" pitchFamily="2" charset="2"/>
              </a:rPr>
              <a:t> Append to 32Bytes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0x000000000000000000000000000000000000000000000000de0b6b3a7640000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Data:0x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a9059cbb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0000000000000000000000004bf5193805a4fd033b84b5bb700bf2a2aaae6a7d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0000000000000000000000000000000000000000000000000de0b6b3a7640000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E181DD-392F-4835-B479-4952312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705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Secure Element – Why?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雖然錢包可以透過軟體實作，但是容易造成</a:t>
            </a:r>
            <a:r>
              <a:rPr lang="en-US" altLang="zh-TW" dirty="0"/>
              <a:t>Master Key</a:t>
            </a:r>
            <a:r>
              <a:rPr lang="zh-TW" altLang="en-US" dirty="0"/>
              <a:t>被偷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冷錢包，透過一個專門的硬體去存放</a:t>
            </a:r>
            <a:r>
              <a:rPr lang="en-US" altLang="zh-TW" dirty="0">
                <a:sym typeface="Wingdings" panose="05000000000000000000" pitchFamily="2" charset="2"/>
              </a:rPr>
              <a:t>/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Master Key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但是即使是冷錢包，實作方式主要分成兩類</a:t>
            </a:r>
            <a:endParaRPr lang="en-US" altLang="zh-TW" dirty="0"/>
          </a:p>
          <a:p>
            <a:pPr lvl="1"/>
            <a:r>
              <a:rPr lang="en-US" altLang="zh-TW" dirty="0"/>
              <a:t>MCU </a:t>
            </a:r>
            <a:r>
              <a:rPr lang="en-US" altLang="zh-TW" dirty="0">
                <a:sym typeface="Wingdings" panose="05000000000000000000" pitchFamily="2" charset="2"/>
              </a:rPr>
              <a:t>    </a:t>
            </a:r>
            <a:r>
              <a:rPr lang="en-US" altLang="zh-TW" dirty="0" err="1">
                <a:sym typeface="Wingdings" panose="05000000000000000000" pitchFamily="2" charset="2"/>
              </a:rPr>
              <a:t>Ex:</a:t>
            </a:r>
            <a:r>
              <a:rPr lang="en-US" altLang="zh-TW" dirty="0" err="1"/>
              <a:t>TREZOR</a:t>
            </a:r>
            <a:endParaRPr lang="en-US" altLang="zh-TW" dirty="0"/>
          </a:p>
          <a:p>
            <a:pPr lvl="1"/>
            <a:r>
              <a:rPr lang="en-US" altLang="zh-TW" dirty="0"/>
              <a:t>Secure Element + MCU     </a:t>
            </a:r>
            <a:r>
              <a:rPr lang="en-US" altLang="zh-TW" dirty="0" err="1"/>
              <a:t>Ex:Ledger</a:t>
            </a:r>
            <a:r>
              <a:rPr lang="en-US" altLang="zh-TW" dirty="0"/>
              <a:t> Wallet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D116F7-B17B-46C9-93D9-419ADCA4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137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Secure Element – Why?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0339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TREZOR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透過</a:t>
            </a:r>
            <a:r>
              <a:rPr lang="en-US" altLang="zh-TW" dirty="0">
                <a:sym typeface="Wingdings" panose="05000000000000000000" pitchFamily="2" charset="2"/>
              </a:rPr>
              <a:t>MCU</a:t>
            </a:r>
            <a:r>
              <a:rPr lang="zh-TW" altLang="en-US" dirty="0">
                <a:sym typeface="Wingdings" panose="05000000000000000000" pitchFamily="2" charset="2"/>
              </a:rPr>
              <a:t>實作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>
                <a:sym typeface="Wingdings" panose="05000000000000000000" pitchFamily="2" charset="2"/>
              </a:rPr>
              <a:t>通常絕大多數的</a:t>
            </a:r>
            <a:r>
              <a:rPr lang="en-US" altLang="zh-TW" dirty="0">
                <a:sym typeface="Wingdings" panose="05000000000000000000" pitchFamily="2" charset="2"/>
              </a:rPr>
              <a:t>MCU</a:t>
            </a:r>
            <a:r>
              <a:rPr lang="zh-TW" altLang="en-US" dirty="0">
                <a:sym typeface="Wingdings" panose="05000000000000000000" pitchFamily="2" charset="2"/>
              </a:rPr>
              <a:t>都難以抵抗</a:t>
            </a:r>
            <a:r>
              <a:rPr lang="en-US" altLang="zh-TW" dirty="0">
                <a:sym typeface="Wingdings" panose="05000000000000000000" pitchFamily="2" charset="2"/>
              </a:rPr>
              <a:t>Side-channel</a:t>
            </a:r>
            <a:r>
              <a:rPr lang="zh-TW" altLang="en-US" dirty="0">
                <a:sym typeface="Wingdings" panose="05000000000000000000" pitchFamily="2" charset="2"/>
              </a:rPr>
              <a:t>攻擊，所以較為容易被破解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Ex: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  <a:hlinkClick r:id="rId2"/>
              </a:rPr>
              <a:t>https://jochen-hoenicke.de/trezor-power-analysis/</a:t>
            </a:r>
            <a:r>
              <a:rPr lang="zh-TW" altLang="en-US" dirty="0">
                <a:sym typeface="Wingdings" panose="05000000000000000000" pitchFamily="2" charset="2"/>
              </a:rPr>
              <a:t>  </a:t>
            </a:r>
            <a:r>
              <a:rPr lang="en-US" altLang="zh-TW" sz="2000" dirty="0">
                <a:sym typeface="Wingdings" panose="05000000000000000000" pitchFamily="2" charset="2"/>
              </a:rPr>
              <a:t>P.S </a:t>
            </a:r>
            <a:r>
              <a:rPr lang="zh-TW" altLang="en-US" sz="2000" dirty="0">
                <a:sym typeface="Wingdings" panose="05000000000000000000" pitchFamily="2" charset="2"/>
              </a:rPr>
              <a:t>已經</a:t>
            </a:r>
            <a:r>
              <a:rPr lang="en-US" altLang="zh-TW" sz="2000" dirty="0">
                <a:sym typeface="Wingdings" panose="05000000000000000000" pitchFamily="2" charset="2"/>
              </a:rPr>
              <a:t>Fix</a:t>
            </a:r>
            <a:r>
              <a:rPr lang="zh-TW" altLang="en-US" sz="2000" dirty="0">
                <a:sym typeface="Wingdings" panose="05000000000000000000" pitchFamily="2" charset="2"/>
              </a:rPr>
              <a:t>了</a:t>
            </a:r>
            <a:endParaRPr lang="en-US" altLang="zh-TW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7E3DEE-04BB-46B1-B2A8-B61C0928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436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Secure Element – Why?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FCA639-D0FF-4A2F-AEB3-18D49E8970A2}"/>
              </a:ext>
            </a:extLst>
          </p:cNvPr>
          <p:cNvSpPr/>
          <p:nvPr/>
        </p:nvSpPr>
        <p:spPr>
          <a:xfrm>
            <a:off x="838200" y="6398716"/>
            <a:ext cx="495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  <a:hlinkClick r:id="rId2"/>
              </a:rPr>
              <a:t>https://jochen-hoenicke.de/trezor-power-analysis/</a:t>
            </a:r>
            <a:endParaRPr lang="zh-TW" altLang="en-US" dirty="0"/>
          </a:p>
        </p:txBody>
      </p:sp>
      <p:pic>
        <p:nvPicPr>
          <p:cNvPr id="2050" name="Picture 2" descr="comparing different ECC multiplications">
            <a:extLst>
              <a:ext uri="{FF2B5EF4-FFF2-40B4-BE49-F238E27FC236}">
                <a16:creationId xmlns:a16="http://schemas.microsoft.com/office/drawing/2014/main" id="{A8196357-13E1-4401-AD7A-9FFB9348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1" y="1784866"/>
            <a:ext cx="98869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32967A-FDA9-40F8-A622-385FDE31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355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Secure Element – Why?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80036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ym typeface="Wingdings" panose="05000000000000000000" pitchFamily="2" charset="2"/>
              </a:rPr>
              <a:t>而</a:t>
            </a:r>
            <a:r>
              <a:rPr lang="en-US" altLang="zh-TW" dirty="0">
                <a:sym typeface="Wingdings" panose="05000000000000000000" pitchFamily="2" charset="2"/>
              </a:rPr>
              <a:t>Secure Element</a:t>
            </a:r>
            <a:r>
              <a:rPr lang="zh-TW" altLang="en-US" dirty="0">
                <a:sym typeface="Wingdings" panose="05000000000000000000" pitchFamily="2" charset="2"/>
              </a:rPr>
              <a:t>最主要的目的就在於如何防止</a:t>
            </a:r>
            <a:r>
              <a:rPr lang="en-US" altLang="zh-TW" dirty="0">
                <a:sym typeface="Wingdings" panose="05000000000000000000" pitchFamily="2" charset="2"/>
              </a:rPr>
              <a:t>Side-channel</a:t>
            </a: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IC</a:t>
            </a:r>
            <a:r>
              <a:rPr lang="zh-TW" altLang="en-US" dirty="0">
                <a:sym typeface="Wingdings" panose="05000000000000000000" pitchFamily="2" charset="2"/>
              </a:rPr>
              <a:t>廠商會加上不同的</a:t>
            </a:r>
            <a:r>
              <a:rPr lang="en-US" altLang="zh-TW" dirty="0">
                <a:sym typeface="Wingdings" panose="05000000000000000000" pitchFamily="2" charset="2"/>
              </a:rPr>
              <a:t>Anti-tampering</a:t>
            </a:r>
            <a:r>
              <a:rPr lang="zh-TW" altLang="en-US" dirty="0">
                <a:sym typeface="Wingdings" panose="05000000000000000000" pitchFamily="2" charset="2"/>
              </a:rPr>
              <a:t>方法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>
                <a:sym typeface="Wingdings" panose="05000000000000000000" pitchFamily="2" charset="2"/>
              </a:rPr>
              <a:t>常見於信用卡</a:t>
            </a:r>
            <a:r>
              <a:rPr lang="en-US" altLang="zh-TW" dirty="0">
                <a:sym typeface="Wingdings" panose="05000000000000000000" pitchFamily="2" charset="2"/>
              </a:rPr>
              <a:t>/SIM</a:t>
            </a:r>
            <a:r>
              <a:rPr lang="zh-TW" altLang="en-US" dirty="0">
                <a:sym typeface="Wingdings" panose="05000000000000000000" pitchFamily="2" charset="2"/>
              </a:rPr>
              <a:t>卡等晶片上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85" y="2594906"/>
            <a:ext cx="3804323" cy="402380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C90C2A-0033-446A-84BF-A02E6BA9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34684" y="3259276"/>
            <a:ext cx="1458018" cy="133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MT7697</a:t>
            </a:r>
            <a:br>
              <a:rPr lang="en-US" altLang="zh-TW" dirty="0"/>
            </a:br>
            <a:r>
              <a:rPr lang="en-US" altLang="zh-TW" dirty="0" err="1"/>
              <a:t>WiFi</a:t>
            </a:r>
            <a:r>
              <a:rPr lang="en-US" altLang="zh-TW" dirty="0"/>
              <a:t>/BLE </a:t>
            </a:r>
            <a:r>
              <a:rPr lang="en-US" altLang="zh-TW" dirty="0" err="1"/>
              <a:t>Soc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534684" y="1208598"/>
            <a:ext cx="1458018" cy="13383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SLE97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46965" y="1208598"/>
            <a:ext cx="1458018" cy="13383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2.13” e-Paper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146965" y="5321201"/>
            <a:ext cx="1458018" cy="13383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Button Array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22402" y="3311625"/>
            <a:ext cx="1458018" cy="13383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CP2102N</a:t>
            </a:r>
          </a:p>
          <a:p>
            <a:pPr algn="ctr"/>
            <a:r>
              <a:rPr lang="en-US" altLang="zh-TW" dirty="0"/>
              <a:t>USB to UART</a:t>
            </a:r>
          </a:p>
        </p:txBody>
      </p:sp>
      <p:sp>
        <p:nvSpPr>
          <p:cNvPr id="7" name="矩形 6"/>
          <p:cNvSpPr/>
          <p:nvPr/>
        </p:nvSpPr>
        <p:spPr>
          <a:xfrm>
            <a:off x="838200" y="5241373"/>
            <a:ext cx="1458018" cy="13383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3V to 3.3V</a:t>
            </a:r>
          </a:p>
          <a:p>
            <a:pPr algn="ctr"/>
            <a:r>
              <a:rPr lang="en-US" altLang="zh-TW" dirty="0"/>
              <a:t>Step-up</a:t>
            </a:r>
          </a:p>
        </p:txBody>
      </p:sp>
      <p:sp>
        <p:nvSpPr>
          <p:cNvPr id="8" name="矩形 7"/>
          <p:cNvSpPr/>
          <p:nvPr/>
        </p:nvSpPr>
        <p:spPr>
          <a:xfrm>
            <a:off x="838200" y="1208598"/>
            <a:ext cx="1458018" cy="13383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5V to 3.3V</a:t>
            </a:r>
          </a:p>
          <a:p>
            <a:pPr algn="ctr"/>
            <a:r>
              <a:rPr lang="en-US" altLang="zh-TW" dirty="0"/>
              <a:t>LDO</a:t>
            </a:r>
          </a:p>
        </p:txBody>
      </p:sp>
      <p:sp>
        <p:nvSpPr>
          <p:cNvPr id="10" name="矩形 9"/>
          <p:cNvSpPr/>
          <p:nvPr/>
        </p:nvSpPr>
        <p:spPr>
          <a:xfrm>
            <a:off x="8146965" y="3259276"/>
            <a:ext cx="1458018" cy="13383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PN532</a:t>
            </a:r>
          </a:p>
          <a:p>
            <a:pPr algn="ctr"/>
            <a:r>
              <a:rPr lang="en-US" altLang="zh-TW" dirty="0"/>
              <a:t>NFC controller</a:t>
            </a:r>
            <a:endParaRPr lang="zh-TW" altLang="en-US" dirty="0"/>
          </a:p>
        </p:txBody>
      </p:sp>
      <p:sp>
        <p:nvSpPr>
          <p:cNvPr id="16" name="上彎箭號 15"/>
          <p:cNvSpPr/>
          <p:nvPr/>
        </p:nvSpPr>
        <p:spPr>
          <a:xfrm>
            <a:off x="6263690" y="2588212"/>
            <a:ext cx="2724820" cy="337405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16200000">
            <a:off x="6021476" y="2750676"/>
            <a:ext cx="607429" cy="2412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219123" y="2546974"/>
            <a:ext cx="813953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SPI bus</a:t>
            </a:r>
            <a:endParaRPr lang="zh-TW" altLang="en-US" dirty="0"/>
          </a:p>
        </p:txBody>
      </p:sp>
      <p:sp>
        <p:nvSpPr>
          <p:cNvPr id="19" name="向右箭號 18"/>
          <p:cNvSpPr/>
          <p:nvPr/>
        </p:nvSpPr>
        <p:spPr>
          <a:xfrm>
            <a:off x="7219122" y="3797778"/>
            <a:ext cx="927842" cy="2263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7155209" y="3537110"/>
            <a:ext cx="829247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I2C bus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 rot="10800000">
            <a:off x="7021173" y="4029923"/>
            <a:ext cx="1097319" cy="22417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077608" y="4174154"/>
            <a:ext cx="984451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24" name="上彎箭號 23"/>
          <p:cNvSpPr/>
          <p:nvPr/>
        </p:nvSpPr>
        <p:spPr>
          <a:xfrm flipH="1">
            <a:off x="6136836" y="4650001"/>
            <a:ext cx="1992227" cy="1439965"/>
          </a:xfrm>
          <a:prstGeom prst="bentUpArrow">
            <a:avLst>
              <a:gd name="adj1" fmla="val 7182"/>
              <a:gd name="adj2" fmla="val 11043"/>
              <a:gd name="adj3" fmla="val 11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784353" y="5701958"/>
            <a:ext cx="795600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Analog</a:t>
            </a:r>
            <a:endParaRPr lang="zh-TW" altLang="en-US" dirty="0"/>
          </a:p>
        </p:txBody>
      </p:sp>
      <p:sp>
        <p:nvSpPr>
          <p:cNvPr id="26" name="向右箭號 25"/>
          <p:cNvSpPr/>
          <p:nvPr/>
        </p:nvSpPr>
        <p:spPr>
          <a:xfrm>
            <a:off x="4542927" y="3868725"/>
            <a:ext cx="963282" cy="23875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4625943" y="3649198"/>
            <a:ext cx="663214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UART</a:t>
            </a:r>
            <a:endParaRPr lang="zh-TW" altLang="en-US" dirty="0"/>
          </a:p>
        </p:txBody>
      </p:sp>
      <p:sp>
        <p:nvSpPr>
          <p:cNvPr id="29" name="向右箭號 28"/>
          <p:cNvSpPr/>
          <p:nvPr/>
        </p:nvSpPr>
        <p:spPr>
          <a:xfrm rot="5400000">
            <a:off x="6030142" y="2817723"/>
            <a:ext cx="607429" cy="2412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 rot="10800000">
            <a:off x="7056614" y="3803428"/>
            <a:ext cx="927842" cy="2263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右箭號 31"/>
          <p:cNvSpPr/>
          <p:nvPr/>
        </p:nvSpPr>
        <p:spPr>
          <a:xfrm rot="10800000">
            <a:off x="4408891" y="3868725"/>
            <a:ext cx="963282" cy="23875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 rot="10800000">
            <a:off x="1835775" y="3861438"/>
            <a:ext cx="963282" cy="238751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1298645" y="3810395"/>
            <a:ext cx="537129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USB</a:t>
            </a:r>
            <a:endParaRPr lang="zh-TW" altLang="en-US" dirty="0"/>
          </a:p>
        </p:txBody>
      </p:sp>
      <p:sp>
        <p:nvSpPr>
          <p:cNvPr id="36" name="向右箭號 35"/>
          <p:cNvSpPr/>
          <p:nvPr/>
        </p:nvSpPr>
        <p:spPr>
          <a:xfrm>
            <a:off x="1959941" y="3856827"/>
            <a:ext cx="963282" cy="238751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 rot="16200000">
            <a:off x="1113945" y="3040322"/>
            <a:ext cx="906529" cy="2536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右箭號 37"/>
          <p:cNvSpPr/>
          <p:nvPr/>
        </p:nvSpPr>
        <p:spPr>
          <a:xfrm>
            <a:off x="2441582" y="1758411"/>
            <a:ext cx="963282" cy="2387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1649944" y="3040371"/>
            <a:ext cx="413247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5V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3404865" y="1711979"/>
            <a:ext cx="579952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3.3V</a:t>
            </a:r>
          </a:p>
        </p:txBody>
      </p:sp>
      <p:sp>
        <p:nvSpPr>
          <p:cNvPr id="43" name="向右箭號 42"/>
          <p:cNvSpPr/>
          <p:nvPr/>
        </p:nvSpPr>
        <p:spPr>
          <a:xfrm>
            <a:off x="2431834" y="5791185"/>
            <a:ext cx="963282" cy="2387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3366760" y="5744753"/>
            <a:ext cx="579952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3.3V</a:t>
            </a:r>
          </a:p>
        </p:txBody>
      </p:sp>
      <p:sp>
        <p:nvSpPr>
          <p:cNvPr id="45" name="矩形 44"/>
          <p:cNvSpPr/>
          <p:nvPr/>
        </p:nvSpPr>
        <p:spPr>
          <a:xfrm>
            <a:off x="10127032" y="5321201"/>
            <a:ext cx="1458018" cy="13383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Special buttons</a:t>
            </a:r>
            <a:endParaRPr lang="zh-TW" altLang="en-US" dirty="0"/>
          </a:p>
        </p:txBody>
      </p:sp>
      <p:sp>
        <p:nvSpPr>
          <p:cNvPr id="57" name="上彎箭號 56"/>
          <p:cNvSpPr/>
          <p:nvPr/>
        </p:nvSpPr>
        <p:spPr>
          <a:xfrm flipH="1">
            <a:off x="6600423" y="4665595"/>
            <a:ext cx="2280056" cy="337405"/>
          </a:xfrm>
          <a:prstGeom prst="bent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上彎箭號 57"/>
          <p:cNvSpPr/>
          <p:nvPr/>
        </p:nvSpPr>
        <p:spPr>
          <a:xfrm rot="10800000" flipH="1">
            <a:off x="8592649" y="4922635"/>
            <a:ext cx="2280056" cy="337405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8415253" y="4650001"/>
            <a:ext cx="743966" cy="33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Digital</a:t>
            </a:r>
            <a:endParaRPr lang="zh-TW" altLang="en-US" dirty="0"/>
          </a:p>
        </p:txBody>
      </p:sp>
      <p:sp>
        <p:nvSpPr>
          <p:cNvPr id="46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Hardware Diagram</a:t>
            </a:r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2B91E44-6606-44CA-BD17-1EEFDF98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356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Secure Element - Usage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BC8F78D-283D-426E-B936-75BBA46DE61C}"/>
              </a:ext>
            </a:extLst>
          </p:cNvPr>
          <p:cNvSpPr/>
          <p:nvPr/>
        </p:nvSpPr>
        <p:spPr>
          <a:xfrm>
            <a:off x="3397542" y="5193921"/>
            <a:ext cx="2902590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SPI</a:t>
            </a:r>
            <a:r>
              <a:rPr lang="zh-TW" altLang="en-US" dirty="0"/>
              <a:t> </a:t>
            </a:r>
            <a:r>
              <a:rPr lang="en-US" altLang="zh-TW" dirty="0"/>
              <a:t>Driver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760F5A-720B-4E19-8CB8-5751F613FD51}"/>
              </a:ext>
            </a:extLst>
          </p:cNvPr>
          <p:cNvSpPr/>
          <p:nvPr/>
        </p:nvSpPr>
        <p:spPr>
          <a:xfrm>
            <a:off x="3397542" y="4211011"/>
            <a:ext cx="2902590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Secure Element Driver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BCEDDF4-9DD2-4254-99AD-F40C64C015A7}"/>
              </a:ext>
            </a:extLst>
          </p:cNvPr>
          <p:cNvSpPr/>
          <p:nvPr/>
        </p:nvSpPr>
        <p:spPr>
          <a:xfrm>
            <a:off x="3397542" y="3228101"/>
            <a:ext cx="2902590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Wallet Application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18E6F5C-2FB4-4015-94B1-D282E69543B7}"/>
              </a:ext>
            </a:extLst>
          </p:cNvPr>
          <p:cNvSpPr/>
          <p:nvPr/>
        </p:nvSpPr>
        <p:spPr>
          <a:xfrm>
            <a:off x="3397542" y="2245191"/>
            <a:ext cx="2902590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Transaction Application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4FE169-DA9E-4B62-9678-68D6C9B4A998}"/>
              </a:ext>
            </a:extLst>
          </p:cNvPr>
          <p:cNvSpPr txBox="1"/>
          <p:nvPr/>
        </p:nvSpPr>
        <p:spPr>
          <a:xfrm>
            <a:off x="6375632" y="2475780"/>
            <a:ext cx="25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RLP encoder + keccak256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8346AB-D6C4-4565-A1CA-1DA534B742BF}"/>
              </a:ext>
            </a:extLst>
          </p:cNvPr>
          <p:cNvSpPr/>
          <p:nvPr/>
        </p:nvSpPr>
        <p:spPr>
          <a:xfrm>
            <a:off x="6375632" y="3458690"/>
            <a:ext cx="2924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Init Wallet/Create Account/…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C54BE8-9145-4125-905A-920527927C30}"/>
              </a:ext>
            </a:extLst>
          </p:cNvPr>
          <p:cNvSpPr/>
          <p:nvPr/>
        </p:nvSpPr>
        <p:spPr>
          <a:xfrm>
            <a:off x="6378013" y="4441600"/>
            <a:ext cx="19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ADPU </a:t>
            </a:r>
            <a:r>
              <a:rPr lang="en-US" altLang="zh-TW" dirty="0" err="1"/>
              <a:t>cmd</a:t>
            </a:r>
            <a:r>
              <a:rPr lang="en-US" altLang="zh-TW" dirty="0"/>
              <a:t> process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2EACEB-1B65-4327-B3F6-F014F409E0A8}"/>
              </a:ext>
            </a:extLst>
          </p:cNvPr>
          <p:cNvSpPr/>
          <p:nvPr/>
        </p:nvSpPr>
        <p:spPr>
          <a:xfrm>
            <a:off x="6400800" y="5297168"/>
            <a:ext cx="1986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trike="sngStrike" dirty="0"/>
              <a:t>MT7697 SPI Driver</a:t>
            </a:r>
          </a:p>
          <a:p>
            <a:r>
              <a:rPr lang="en-US" altLang="zh-TW" dirty="0"/>
              <a:t>Software SPI Driver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2D6F21-2657-40D9-9A4A-3920592B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04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Secure Element - State</a:t>
            </a:r>
            <a:endParaRPr lang="zh-TW" altLang="en-US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2BDD27D-0167-4FB5-8C6E-696DFC296438}"/>
              </a:ext>
            </a:extLst>
          </p:cNvPr>
          <p:cNvSpPr/>
          <p:nvPr/>
        </p:nvSpPr>
        <p:spPr>
          <a:xfrm>
            <a:off x="1448501" y="1795245"/>
            <a:ext cx="1873538" cy="8305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Init</a:t>
            </a:r>
            <a:endParaRPr lang="zh-TW" altLang="en-US" sz="2800" dirty="0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1ED848C8-7370-4AA0-BA6F-3AE9D1A08869}"/>
              </a:ext>
            </a:extLst>
          </p:cNvPr>
          <p:cNvSpPr/>
          <p:nvPr/>
        </p:nvSpPr>
        <p:spPr>
          <a:xfrm>
            <a:off x="1448501" y="3556933"/>
            <a:ext cx="1873538" cy="8305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No Host </a:t>
            </a:r>
            <a:endParaRPr lang="zh-TW" altLang="en-US" sz="2800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A6944F13-9859-4219-8A4E-80802BBF7A8C}"/>
              </a:ext>
            </a:extLst>
          </p:cNvPr>
          <p:cNvSpPr/>
          <p:nvPr/>
        </p:nvSpPr>
        <p:spPr>
          <a:xfrm>
            <a:off x="4558021" y="3556933"/>
            <a:ext cx="1873539" cy="83051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Disconnect</a:t>
            </a:r>
            <a:endParaRPr lang="zh-TW" altLang="en-US" sz="2800" dirty="0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95DDDFE0-5559-4297-B1CA-062DF4E2303B}"/>
              </a:ext>
            </a:extLst>
          </p:cNvPr>
          <p:cNvSpPr/>
          <p:nvPr/>
        </p:nvSpPr>
        <p:spPr>
          <a:xfrm>
            <a:off x="9384836" y="3544350"/>
            <a:ext cx="1873538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Normal</a:t>
            </a:r>
            <a:endParaRPr lang="zh-TW" altLang="en-US" sz="28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08BCE04E-500C-4D45-B046-FC76BF2B9ED8}"/>
              </a:ext>
            </a:extLst>
          </p:cNvPr>
          <p:cNvSpPr/>
          <p:nvPr/>
        </p:nvSpPr>
        <p:spPr>
          <a:xfrm>
            <a:off x="6971602" y="5595039"/>
            <a:ext cx="1873539" cy="83051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Perso</a:t>
            </a:r>
            <a:endParaRPr lang="zh-TW" altLang="en-US" sz="2800" dirty="0"/>
          </a:p>
        </p:txBody>
      </p:sp>
      <p:sp>
        <p:nvSpPr>
          <p:cNvPr id="3" name="流程圖: 決策 2">
            <a:extLst>
              <a:ext uri="{FF2B5EF4-FFF2-40B4-BE49-F238E27FC236}">
                <a16:creationId xmlns:a16="http://schemas.microsoft.com/office/drawing/2014/main" id="{1312B5E4-CC27-45D8-8661-88CDF82F4A28}"/>
              </a:ext>
            </a:extLst>
          </p:cNvPr>
          <p:cNvSpPr/>
          <p:nvPr/>
        </p:nvSpPr>
        <p:spPr>
          <a:xfrm>
            <a:off x="7156859" y="3914446"/>
            <a:ext cx="1503027" cy="830509"/>
          </a:xfrm>
          <a:prstGeom prst="flowChartDecisi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Perso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7D50DB7B-75E3-4710-B365-81EC54130DAE}"/>
              </a:ext>
            </a:extLst>
          </p:cNvPr>
          <p:cNvSpPr/>
          <p:nvPr/>
        </p:nvSpPr>
        <p:spPr>
          <a:xfrm>
            <a:off x="3440885" y="3691158"/>
            <a:ext cx="998290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箭號: 向右 54">
            <a:extLst>
              <a:ext uri="{FF2B5EF4-FFF2-40B4-BE49-F238E27FC236}">
                <a16:creationId xmlns:a16="http://schemas.microsoft.com/office/drawing/2014/main" id="{4BFDD748-FD85-4A41-8CA0-539E520C2A16}"/>
              </a:ext>
            </a:extLst>
          </p:cNvPr>
          <p:cNvSpPr/>
          <p:nvPr/>
        </p:nvSpPr>
        <p:spPr>
          <a:xfrm rot="5400000">
            <a:off x="2050759" y="2968656"/>
            <a:ext cx="669020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80A0C1EF-4E45-4E73-A1BD-1EEBA689E22D}"/>
              </a:ext>
            </a:extLst>
          </p:cNvPr>
          <p:cNvSpPr/>
          <p:nvPr/>
        </p:nvSpPr>
        <p:spPr>
          <a:xfrm rot="10800000">
            <a:off x="3440885" y="4040698"/>
            <a:ext cx="998290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01980126-08AB-471F-81D6-F5D05735E6A0}"/>
              </a:ext>
            </a:extLst>
          </p:cNvPr>
          <p:cNvSpPr/>
          <p:nvPr/>
        </p:nvSpPr>
        <p:spPr>
          <a:xfrm>
            <a:off x="6495527" y="4195476"/>
            <a:ext cx="597713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59BBE723-D2D3-496D-9EC4-4BA7ABE8B270}"/>
              </a:ext>
            </a:extLst>
          </p:cNvPr>
          <p:cNvSpPr/>
          <p:nvPr/>
        </p:nvSpPr>
        <p:spPr>
          <a:xfrm>
            <a:off x="8723505" y="4195476"/>
            <a:ext cx="597713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D4EBAD62-6AB1-4C7C-905F-AD18F6322F82}"/>
              </a:ext>
            </a:extLst>
          </p:cNvPr>
          <p:cNvSpPr/>
          <p:nvPr/>
        </p:nvSpPr>
        <p:spPr>
          <a:xfrm rot="5400000">
            <a:off x="7609514" y="5060941"/>
            <a:ext cx="597713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A3C66D-0867-4D7D-B66D-08F66D0E3A4C}"/>
              </a:ext>
            </a:extLst>
          </p:cNvPr>
          <p:cNvSpPr txBox="1"/>
          <p:nvPr/>
        </p:nvSpPr>
        <p:spPr>
          <a:xfrm>
            <a:off x="3211241" y="3102879"/>
            <a:ext cx="1457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Bind Reg</a:t>
            </a:r>
            <a:endParaRPr lang="zh-TW" altLang="en-US" sz="28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1AB422-E285-4D93-B09C-DF88410F0C9D}"/>
              </a:ext>
            </a:extLst>
          </p:cNvPr>
          <p:cNvSpPr txBox="1"/>
          <p:nvPr/>
        </p:nvSpPr>
        <p:spPr>
          <a:xfrm>
            <a:off x="2828484" y="4407761"/>
            <a:ext cx="2291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/>
              <a:t>BackToNoHost</a:t>
            </a:r>
            <a:endParaRPr lang="en-US" altLang="zh-TW" sz="2800" dirty="0"/>
          </a:p>
          <a:p>
            <a:r>
              <a:rPr lang="en-US" altLang="zh-TW" sz="2800" dirty="0"/>
              <a:t>-with pin code</a:t>
            </a:r>
            <a:endParaRPr lang="zh-TW" altLang="en-US" sz="28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E894CF-A737-4F63-8294-E0180466F18B}"/>
              </a:ext>
            </a:extLst>
          </p:cNvPr>
          <p:cNvSpPr txBox="1"/>
          <p:nvPr/>
        </p:nvSpPr>
        <p:spPr>
          <a:xfrm>
            <a:off x="5862911" y="4495928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Bind Login</a:t>
            </a:r>
            <a:endParaRPr lang="zh-TW" altLang="en-US" sz="2800" dirty="0"/>
          </a:p>
        </p:txBody>
      </p:sp>
      <p:sp>
        <p:nvSpPr>
          <p:cNvPr id="6" name="箭號: 上彎 5">
            <a:extLst>
              <a:ext uri="{FF2B5EF4-FFF2-40B4-BE49-F238E27FC236}">
                <a16:creationId xmlns:a16="http://schemas.microsoft.com/office/drawing/2014/main" id="{16FD45C4-16A5-483F-A3C8-602FBEBED4E9}"/>
              </a:ext>
            </a:extLst>
          </p:cNvPr>
          <p:cNvSpPr/>
          <p:nvPr/>
        </p:nvSpPr>
        <p:spPr>
          <a:xfrm rot="16200000">
            <a:off x="3759204" y="1628610"/>
            <a:ext cx="1464581" cy="2212358"/>
          </a:xfrm>
          <a:prstGeom prst="bentUpArrow">
            <a:avLst>
              <a:gd name="adj1" fmla="val 10107"/>
              <a:gd name="adj2" fmla="val 11253"/>
              <a:gd name="adj3" fmla="val 1411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9FFB86D-8876-4E3F-AB00-880AEC1AC73E}"/>
              </a:ext>
            </a:extLst>
          </p:cNvPr>
          <p:cNvSpPr txBox="1"/>
          <p:nvPr/>
        </p:nvSpPr>
        <p:spPr>
          <a:xfrm>
            <a:off x="3385315" y="1478386"/>
            <a:ext cx="458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BackToInit</a:t>
            </a:r>
            <a:r>
              <a:rPr lang="en-US" altLang="zh-TW" sz="2800" dirty="0"/>
              <a:t> – with Vender Key</a:t>
            </a:r>
            <a:endParaRPr lang="zh-TW" altLang="en-US" sz="2800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0099A8BF-0A0D-4CC9-8BC5-F5762E3ED032}"/>
              </a:ext>
            </a:extLst>
          </p:cNvPr>
          <p:cNvSpPr/>
          <p:nvPr/>
        </p:nvSpPr>
        <p:spPr>
          <a:xfrm rot="10800000">
            <a:off x="6495526" y="3556934"/>
            <a:ext cx="2825691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F25D1B3-8437-47E7-9060-7206B84B7713}"/>
              </a:ext>
            </a:extLst>
          </p:cNvPr>
          <p:cNvSpPr txBox="1"/>
          <p:nvPr/>
        </p:nvSpPr>
        <p:spPr>
          <a:xfrm>
            <a:off x="6944454" y="3112566"/>
            <a:ext cx="192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Bind Logout</a:t>
            </a:r>
            <a:endParaRPr lang="zh-TW" altLang="en-US" sz="2800" dirty="0"/>
          </a:p>
        </p:txBody>
      </p:sp>
      <p:sp>
        <p:nvSpPr>
          <p:cNvPr id="65" name="箭號: 上彎 64">
            <a:extLst>
              <a:ext uri="{FF2B5EF4-FFF2-40B4-BE49-F238E27FC236}">
                <a16:creationId xmlns:a16="http://schemas.microsoft.com/office/drawing/2014/main" id="{50FA87DE-BE2A-49E0-B731-D6C450CBFCD7}"/>
              </a:ext>
            </a:extLst>
          </p:cNvPr>
          <p:cNvSpPr/>
          <p:nvPr/>
        </p:nvSpPr>
        <p:spPr>
          <a:xfrm>
            <a:off x="8903460" y="4495928"/>
            <a:ext cx="1616336" cy="1595772"/>
          </a:xfrm>
          <a:prstGeom prst="bentUpArrow">
            <a:avLst>
              <a:gd name="adj1" fmla="val 10107"/>
              <a:gd name="adj2" fmla="val 11253"/>
              <a:gd name="adj3" fmla="val 1411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0791ABC-34F3-43E1-B3E7-6A93868628E9}"/>
              </a:ext>
            </a:extLst>
          </p:cNvPr>
          <p:cNvSpPr txBox="1"/>
          <p:nvPr/>
        </p:nvSpPr>
        <p:spPr>
          <a:xfrm>
            <a:off x="473532" y="2829734"/>
            <a:ext cx="179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/>
              <a:t>InitDevInfo</a:t>
            </a:r>
            <a:endParaRPr lang="zh-TW" altLang="en-US" sz="28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281D608-A569-47E0-8218-FD66596B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41</a:t>
            </a:fld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669E41D-24F6-4A72-8AEF-8E4B538D5A35}"/>
              </a:ext>
            </a:extLst>
          </p:cNvPr>
          <p:cNvCxnSpPr/>
          <p:nvPr/>
        </p:nvCxnSpPr>
        <p:spPr>
          <a:xfrm>
            <a:off x="352415" y="2829734"/>
            <a:ext cx="114521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9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Host Registration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93043" y="1417638"/>
            <a:ext cx="1632030" cy="7523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Host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845707" y="1417638"/>
            <a:ext cx="1632030" cy="7523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</a:t>
            </a:r>
            <a:endParaRPr kumimoji="1" lang="zh-TW" altLang="en-US" dirty="0"/>
          </a:p>
        </p:txBody>
      </p:sp>
      <p:cxnSp>
        <p:nvCxnSpPr>
          <p:cNvPr id="7" name="直線接點 6"/>
          <p:cNvCxnSpPr>
            <a:stCxn id="4" idx="2"/>
          </p:cNvCxnSpPr>
          <p:nvPr/>
        </p:nvCxnSpPr>
        <p:spPr>
          <a:xfrm>
            <a:off x="3509058" y="2169993"/>
            <a:ext cx="0" cy="4323405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9" name="直線接點 8"/>
          <p:cNvCxnSpPr>
            <a:stCxn id="5" idx="2"/>
          </p:cNvCxnSpPr>
          <p:nvPr/>
        </p:nvCxnSpPr>
        <p:spPr>
          <a:xfrm>
            <a:off x="8661722" y="2169992"/>
            <a:ext cx="0" cy="4323404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直線箭頭接點 11"/>
          <p:cNvCxnSpPr/>
          <p:nvPr/>
        </p:nvCxnSpPr>
        <p:spPr>
          <a:xfrm>
            <a:off x="3519668" y="2863687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230424" y="2494355"/>
            <a:ext cx="3766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err="1"/>
              <a:t>BindRegInit</a:t>
            </a:r>
            <a:r>
              <a:rPr kumimoji="1" lang="en-US" altLang="zh-TW" dirty="0"/>
              <a:t> (UUID, Description, HASH)</a:t>
            </a:r>
            <a:endParaRPr lang="zh-TW" altLang="en-US" dirty="0"/>
          </a:p>
        </p:txBody>
      </p:sp>
      <p:cxnSp>
        <p:nvCxnSpPr>
          <p:cNvPr id="15" name="直線箭頭接點 14"/>
          <p:cNvCxnSpPr/>
          <p:nvPr/>
        </p:nvCxnSpPr>
        <p:spPr>
          <a:xfrm flipH="1">
            <a:off x="3519668" y="3315100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335524" y="2998094"/>
            <a:ext cx="1480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Handle, (OTP)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26326" y="2191305"/>
            <a:ext cx="216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Get UUID </a:t>
            </a:r>
            <a:r>
              <a:rPr kumimoji="1" lang="en-US" altLang="zh-TW"/>
              <a:t>of the Host</a:t>
            </a:r>
            <a:endParaRPr lang="zh-TW" altLang="en-US" dirty="0"/>
          </a:p>
        </p:txBody>
      </p:sp>
      <p:cxnSp>
        <p:nvCxnSpPr>
          <p:cNvPr id="18" name="直線箭頭接點 17"/>
          <p:cNvCxnSpPr/>
          <p:nvPr/>
        </p:nvCxnSpPr>
        <p:spPr>
          <a:xfrm>
            <a:off x="3507249" y="4178994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907382" y="3857700"/>
            <a:ext cx="2341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err="1"/>
              <a:t>BindRegChlng</a:t>
            </a:r>
            <a:r>
              <a:rPr kumimoji="1" lang="en-US" altLang="zh-TW" dirty="0"/>
              <a:t> (Handle)</a:t>
            </a:r>
            <a:endParaRPr lang="zh-TW" altLang="en-US" dirty="0"/>
          </a:p>
        </p:txBody>
      </p:sp>
      <p:cxnSp>
        <p:nvCxnSpPr>
          <p:cNvPr id="20" name="直線箭頭接點 19"/>
          <p:cNvCxnSpPr/>
          <p:nvPr/>
        </p:nvCxnSpPr>
        <p:spPr>
          <a:xfrm flipH="1">
            <a:off x="3507249" y="4630407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343443" y="4267123"/>
            <a:ext cx="1106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Challenge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887930" y="3506865"/>
            <a:ext cx="346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Calculate </a:t>
            </a:r>
            <a:r>
              <a:rPr kumimoji="1" lang="en-US" altLang="zh-TW" dirty="0" err="1"/>
              <a:t>devKey</a:t>
            </a:r>
            <a:r>
              <a:rPr kumimoji="1" lang="en-US" altLang="zh-TW" dirty="0"/>
              <a:t> from UUID &amp; OTP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628985" y="4787428"/>
            <a:ext cx="421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Calculate Response of Challenge by </a:t>
            </a:r>
            <a:r>
              <a:rPr kumimoji="1" lang="en-US" altLang="zh-TW" dirty="0" err="1"/>
              <a:t>devKey</a:t>
            </a:r>
            <a:endParaRPr lang="zh-TW" altLang="en-US" dirty="0"/>
          </a:p>
        </p:txBody>
      </p:sp>
      <p:cxnSp>
        <p:nvCxnSpPr>
          <p:cNvPr id="24" name="直線箭頭接點 23"/>
          <p:cNvCxnSpPr/>
          <p:nvPr/>
        </p:nvCxnSpPr>
        <p:spPr>
          <a:xfrm>
            <a:off x="3528468" y="5466486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03760" y="5134147"/>
            <a:ext cx="3365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err="1"/>
              <a:t>BindRegFinish</a:t>
            </a:r>
            <a:r>
              <a:rPr kumimoji="1" lang="en-US" altLang="zh-TW" dirty="0"/>
              <a:t> (Handle, Response)</a:t>
            </a:r>
            <a:endParaRPr lang="zh-TW" altLang="en-US" dirty="0"/>
          </a:p>
        </p:txBody>
      </p:sp>
      <p:cxnSp>
        <p:nvCxnSpPr>
          <p:cNvPr id="26" name="直線箭頭接點 25"/>
          <p:cNvCxnSpPr/>
          <p:nvPr/>
        </p:nvCxnSpPr>
        <p:spPr>
          <a:xfrm flipH="1">
            <a:off x="3507249" y="6419695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38062" y="6050363"/>
            <a:ext cx="2288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err="1"/>
              <a:t>HostId</a:t>
            </a:r>
            <a:r>
              <a:rPr kumimoji="1" lang="en-US" altLang="zh-TW" dirty="0"/>
              <a:t>, Confirm Status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636298" y="5487051"/>
            <a:ext cx="2033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/>
              <a:t>Verify Response</a:t>
            </a:r>
          </a:p>
          <a:p>
            <a:pPr algn="ctr"/>
            <a:r>
              <a:rPr kumimoji="1" lang="en-US" altLang="zh-TW" dirty="0"/>
              <a:t>Store Host if Passed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2150596-A502-4AE5-A40C-402EF78A7F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04303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Host Login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93043" y="1417638"/>
            <a:ext cx="1632030" cy="7523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Host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845707" y="1417638"/>
            <a:ext cx="1632030" cy="7523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</a:t>
            </a:r>
            <a:endParaRPr kumimoji="1" lang="zh-TW" altLang="en-US" dirty="0"/>
          </a:p>
        </p:txBody>
      </p:sp>
      <p:cxnSp>
        <p:nvCxnSpPr>
          <p:cNvPr id="7" name="直線接點 6"/>
          <p:cNvCxnSpPr>
            <a:stCxn id="4" idx="2"/>
          </p:cNvCxnSpPr>
          <p:nvPr/>
        </p:nvCxnSpPr>
        <p:spPr>
          <a:xfrm>
            <a:off x="3509058" y="2169993"/>
            <a:ext cx="0" cy="4323405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9" name="直線接點 8"/>
          <p:cNvCxnSpPr>
            <a:stCxn id="5" idx="2"/>
          </p:cNvCxnSpPr>
          <p:nvPr/>
        </p:nvCxnSpPr>
        <p:spPr>
          <a:xfrm>
            <a:off x="8661722" y="2169992"/>
            <a:ext cx="0" cy="4323404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17" name="矩形 16"/>
          <p:cNvSpPr/>
          <p:nvPr/>
        </p:nvSpPr>
        <p:spPr>
          <a:xfrm>
            <a:off x="1927907" y="2227609"/>
            <a:ext cx="315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Get UUID and OTP </a:t>
            </a:r>
            <a:r>
              <a:rPr kumimoji="1" lang="en-US" altLang="zh-TW"/>
              <a:t>from storage</a:t>
            </a:r>
            <a:endParaRPr lang="zh-TW" altLang="en-US" dirty="0"/>
          </a:p>
        </p:txBody>
      </p:sp>
      <p:cxnSp>
        <p:nvCxnSpPr>
          <p:cNvPr id="18" name="直線箭頭接點 17"/>
          <p:cNvCxnSpPr/>
          <p:nvPr/>
        </p:nvCxnSpPr>
        <p:spPr>
          <a:xfrm>
            <a:off x="3523779" y="3326687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923912" y="3005393"/>
            <a:ext cx="2442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BindLoginChlng</a:t>
            </a:r>
            <a:r>
              <a:rPr lang="en-US" altLang="zh-TW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HostId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cxnSp>
        <p:nvCxnSpPr>
          <p:cNvPr id="20" name="直線箭頭接點 19"/>
          <p:cNvCxnSpPr/>
          <p:nvPr/>
        </p:nvCxnSpPr>
        <p:spPr>
          <a:xfrm flipH="1">
            <a:off x="3523779" y="3778100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359973" y="3414816"/>
            <a:ext cx="1106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Challenge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904460" y="2654558"/>
            <a:ext cx="346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Calculate </a:t>
            </a:r>
            <a:r>
              <a:rPr kumimoji="1" lang="en-US" altLang="zh-TW" dirty="0" err="1"/>
              <a:t>devKey</a:t>
            </a:r>
            <a:r>
              <a:rPr kumimoji="1" lang="en-US" altLang="zh-TW" dirty="0"/>
              <a:t> from UUID &amp; OTP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645515" y="3935121"/>
            <a:ext cx="421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Calculate Response of Challenge by </a:t>
            </a:r>
            <a:r>
              <a:rPr kumimoji="1" lang="en-US" altLang="zh-TW" dirty="0" err="1"/>
              <a:t>devKey</a:t>
            </a:r>
            <a:endParaRPr lang="zh-TW" altLang="en-US" dirty="0"/>
          </a:p>
        </p:txBody>
      </p:sp>
      <p:cxnSp>
        <p:nvCxnSpPr>
          <p:cNvPr id="24" name="直線箭頭接點 23"/>
          <p:cNvCxnSpPr/>
          <p:nvPr/>
        </p:nvCxnSpPr>
        <p:spPr>
          <a:xfrm>
            <a:off x="3544998" y="4614179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20290" y="4281840"/>
            <a:ext cx="2973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Bind Login (</a:t>
            </a:r>
            <a:r>
              <a:rPr kumimoji="1" lang="en-US" altLang="zh-TW" dirty="0" err="1"/>
              <a:t>HostId</a:t>
            </a:r>
            <a:r>
              <a:rPr kumimoji="1" lang="en-US" altLang="zh-TW" dirty="0"/>
              <a:t>, Response)</a:t>
            </a:r>
            <a:endParaRPr lang="zh-TW" altLang="en-US" dirty="0"/>
          </a:p>
        </p:txBody>
      </p:sp>
      <p:cxnSp>
        <p:nvCxnSpPr>
          <p:cNvPr id="26" name="直線箭頭接點 25"/>
          <p:cNvCxnSpPr/>
          <p:nvPr/>
        </p:nvCxnSpPr>
        <p:spPr>
          <a:xfrm flipH="1">
            <a:off x="3523779" y="5567388"/>
            <a:ext cx="515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71410" y="5235738"/>
            <a:ext cx="314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/>
              <a:t>Status Words, 0x9000 if success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830056" y="4634743"/>
            <a:ext cx="1678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/>
              <a:t>Verify Response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2BDFEC-C3AF-44D0-9943-DEF28A2DBA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5839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Device Key (</a:t>
            </a:r>
            <a:r>
              <a:rPr kumimoji="1" lang="en-US" altLang="zh-TW" dirty="0" err="1"/>
              <a:t>devKey</a:t>
            </a:r>
            <a:r>
              <a:rPr kumimoji="1" lang="en-US" altLang="zh-TW" dirty="0"/>
              <a:t>) Derivation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10828" y="2214807"/>
            <a:ext cx="1632030" cy="680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UUID of Host</a:t>
            </a:r>
          </a:p>
          <a:p>
            <a:pPr algn="ctr"/>
            <a:r>
              <a:rPr kumimoji="1" lang="en-US" altLang="zh-TW" dirty="0"/>
              <a:t>32 bytes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42858" y="2214807"/>
            <a:ext cx="1632030" cy="6807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OTP from SE</a:t>
            </a:r>
          </a:p>
          <a:p>
            <a:pPr algn="ctr"/>
            <a:r>
              <a:rPr kumimoji="1" lang="en-US" altLang="zh-TW" dirty="0"/>
              <a:t>6 bytes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26843" y="3516068"/>
            <a:ext cx="1632030" cy="3994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SHA256</a:t>
            </a:r>
            <a:endParaRPr kumimoji="1" lang="zh-TW" altLang="en-US" dirty="0"/>
          </a:p>
        </p:txBody>
      </p:sp>
      <p:sp>
        <p:nvSpPr>
          <p:cNvPr id="7" name="向下箭號 6"/>
          <p:cNvSpPr/>
          <p:nvPr/>
        </p:nvSpPr>
        <p:spPr>
          <a:xfrm>
            <a:off x="5795949" y="2959649"/>
            <a:ext cx="293819" cy="4923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126843" y="4563999"/>
            <a:ext cx="1632030" cy="629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devKey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32 bytes</a:t>
            </a:r>
            <a:endParaRPr kumimoji="1" lang="zh-TW" altLang="en-US" dirty="0"/>
          </a:p>
        </p:txBody>
      </p:sp>
      <p:sp>
        <p:nvSpPr>
          <p:cNvPr id="9" name="向下箭號 8"/>
          <p:cNvSpPr/>
          <p:nvPr/>
        </p:nvSpPr>
        <p:spPr>
          <a:xfrm>
            <a:off x="5795949" y="3993570"/>
            <a:ext cx="293819" cy="4923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DE27AF5-907B-4ABE-A184-04EB132359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25663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 and Response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60755" y="4564000"/>
            <a:ext cx="2364204" cy="680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Response </a:t>
            </a:r>
            <a:r>
              <a:rPr kumimoji="1" lang="en-US" altLang="zh-TW" dirty="0"/>
              <a:t>of Host</a:t>
            </a:r>
          </a:p>
          <a:p>
            <a:pPr algn="ctr"/>
            <a:r>
              <a:rPr kumimoji="1" lang="en-US" altLang="zh-TW" dirty="0"/>
              <a:t>16 bytes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60755" y="2170633"/>
            <a:ext cx="2364204" cy="6807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Challenge from SE</a:t>
            </a:r>
          </a:p>
          <a:p>
            <a:pPr algn="ctr"/>
            <a:r>
              <a:rPr kumimoji="1" lang="en-US" altLang="zh-TW" dirty="0"/>
              <a:t>16 bytes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26843" y="3516068"/>
            <a:ext cx="1632030" cy="3994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AES256</a:t>
            </a:r>
            <a:endParaRPr kumimoji="1" lang="zh-TW" altLang="en-US" dirty="0"/>
          </a:p>
        </p:txBody>
      </p:sp>
      <p:sp>
        <p:nvSpPr>
          <p:cNvPr id="7" name="向下箭號 6"/>
          <p:cNvSpPr/>
          <p:nvPr/>
        </p:nvSpPr>
        <p:spPr>
          <a:xfrm>
            <a:off x="5795949" y="2959649"/>
            <a:ext cx="293819" cy="4923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82935" y="3401125"/>
            <a:ext cx="1632030" cy="629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devKey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32 bytes</a:t>
            </a:r>
            <a:endParaRPr kumimoji="1" lang="zh-TW" altLang="en-US" dirty="0"/>
          </a:p>
        </p:txBody>
      </p:sp>
      <p:sp>
        <p:nvSpPr>
          <p:cNvPr id="9" name="向下箭號 8"/>
          <p:cNvSpPr/>
          <p:nvPr/>
        </p:nvSpPr>
        <p:spPr>
          <a:xfrm>
            <a:off x="5795949" y="3993570"/>
            <a:ext cx="293819" cy="4923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4302072" y="3576896"/>
            <a:ext cx="703385" cy="27778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87467" y="3546176"/>
            <a:ext cx="2207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600" dirty="0"/>
              <a:t>ECB mode</a:t>
            </a:r>
            <a:r>
              <a:rPr kumimoji="1" lang="en-US" altLang="zh-TW" sz="1600"/>
              <a:t>, Non-Padding</a:t>
            </a:r>
            <a:endParaRPr kumimoji="1" lang="zh-TW" altLang="en-US" sz="1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FCDB18-6265-4E42-BA8B-1FCD26A58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45877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Encrypt Key and MAC Key</a:t>
            </a:r>
            <a:endParaRPr kumimoji="1" lang="zh-TW" altLang="en-US" dirty="0"/>
          </a:p>
        </p:txBody>
      </p:sp>
      <p:sp>
        <p:nvSpPr>
          <p:cNvPr id="16" name="內容版面配置區 1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TW" dirty="0"/>
              <a:t>Encryption Key</a:t>
            </a:r>
          </a:p>
          <a:p>
            <a:pPr lvl="1"/>
            <a:r>
              <a:rPr kumimoji="1" lang="en-US" altLang="zh-TW" dirty="0"/>
              <a:t>Used for Data Encryption after Login</a:t>
            </a:r>
            <a:endParaRPr kumimoji="1" lang="zh-TW" altLang="en-US" dirty="0"/>
          </a:p>
        </p:txBody>
      </p:sp>
      <p:sp>
        <p:nvSpPr>
          <p:cNvPr id="17" name="內容版面配置區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Mac Key</a:t>
            </a:r>
          </a:p>
          <a:p>
            <a:pPr lvl="1"/>
            <a:r>
              <a:rPr kumimoji="1" lang="en-US" altLang="zh-TW" dirty="0"/>
              <a:t>Used for Data HMAC-SHA256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29054" y="3198447"/>
            <a:ext cx="1340020" cy="680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Device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Key</a:t>
            </a:r>
          </a:p>
          <a:p>
            <a:pPr algn="ctr"/>
            <a:r>
              <a:rPr kumimoji="1" lang="en-US" altLang="zh-TW" sz="1400" dirty="0"/>
              <a:t>32 bytes</a:t>
            </a:r>
            <a:endParaRPr kumimoji="1" lang="zh-TW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4269074" y="3198447"/>
            <a:ext cx="1632030" cy="6807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“ENC”</a:t>
            </a:r>
          </a:p>
          <a:p>
            <a:pPr algn="ctr"/>
            <a:r>
              <a:rPr kumimoji="1" lang="en-US" altLang="zh-TW" sz="1400" dirty="0"/>
              <a:t>3 bytes</a:t>
            </a:r>
            <a:endParaRPr kumimoji="1"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2750533" y="4484027"/>
            <a:ext cx="1632030" cy="374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/>
              <a:t>SHA256</a:t>
            </a:r>
            <a:endParaRPr kumimoji="1" lang="zh-TW" altLang="en-US" sz="1400" dirty="0"/>
          </a:p>
        </p:txBody>
      </p:sp>
      <p:sp>
        <p:nvSpPr>
          <p:cNvPr id="7" name="向下箭號 6"/>
          <p:cNvSpPr/>
          <p:nvPr/>
        </p:nvSpPr>
        <p:spPr>
          <a:xfrm>
            <a:off x="3419639" y="3927608"/>
            <a:ext cx="293819" cy="461444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50533" y="5531959"/>
            <a:ext cx="1632030" cy="5897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Encryption Key</a:t>
            </a:r>
          </a:p>
          <a:p>
            <a:pPr algn="ctr"/>
            <a:r>
              <a:rPr kumimoji="1" lang="en-US" altLang="zh-TW" sz="1400" dirty="0"/>
              <a:t>32 bytes</a:t>
            </a:r>
            <a:endParaRPr kumimoji="1" lang="zh-TW" altLang="en-US" sz="1400" dirty="0"/>
          </a:p>
        </p:txBody>
      </p:sp>
      <p:sp>
        <p:nvSpPr>
          <p:cNvPr id="9" name="向下箭號 8"/>
          <p:cNvSpPr/>
          <p:nvPr/>
        </p:nvSpPr>
        <p:spPr>
          <a:xfrm>
            <a:off x="3419639" y="4961529"/>
            <a:ext cx="293819" cy="461444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729561" y="3201866"/>
            <a:ext cx="1632030" cy="6807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“MAC”</a:t>
            </a:r>
          </a:p>
          <a:p>
            <a:pPr algn="ctr"/>
            <a:r>
              <a:rPr kumimoji="1" lang="en-US" altLang="zh-TW" sz="1400" dirty="0"/>
              <a:t>3 bytes</a:t>
            </a:r>
            <a:endParaRPr kumimoji="1"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7211020" y="4487446"/>
            <a:ext cx="1632030" cy="374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/>
              <a:t>SHA256</a:t>
            </a:r>
            <a:endParaRPr kumimoji="1" lang="zh-TW" altLang="en-US" sz="1400" dirty="0"/>
          </a:p>
        </p:txBody>
      </p:sp>
      <p:sp>
        <p:nvSpPr>
          <p:cNvPr id="13" name="向下箭號 12"/>
          <p:cNvSpPr/>
          <p:nvPr/>
        </p:nvSpPr>
        <p:spPr>
          <a:xfrm>
            <a:off x="7880126" y="3931027"/>
            <a:ext cx="293819" cy="461444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211020" y="5535378"/>
            <a:ext cx="1632030" cy="5897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Mac Key</a:t>
            </a:r>
          </a:p>
          <a:p>
            <a:pPr algn="ctr"/>
            <a:r>
              <a:rPr kumimoji="1" lang="en-US" altLang="zh-TW" sz="1400" dirty="0"/>
              <a:t>32 bytes</a:t>
            </a:r>
            <a:endParaRPr kumimoji="1" lang="zh-TW" altLang="en-US" sz="1400" dirty="0"/>
          </a:p>
        </p:txBody>
      </p:sp>
      <p:sp>
        <p:nvSpPr>
          <p:cNvPr id="15" name="向下箭號 14"/>
          <p:cNvSpPr/>
          <p:nvPr/>
        </p:nvSpPr>
        <p:spPr>
          <a:xfrm>
            <a:off x="7880126" y="4964948"/>
            <a:ext cx="293819" cy="461444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335842" y="6311899"/>
            <a:ext cx="4142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hlinkClick r:id="rId2"/>
              </a:rPr>
              <a:t>https://en.wikipedia.org/wiki/Hash-based_message_authentication_code</a:t>
            </a:r>
            <a:endParaRPr lang="en-US" altLang="zh-TW" sz="1000" dirty="0"/>
          </a:p>
          <a:p>
            <a:pPr algn="ctr"/>
            <a:endParaRPr lang="zh-TW" altLang="en-US" sz="1000" dirty="0"/>
          </a:p>
        </p:txBody>
      </p:sp>
      <p:sp>
        <p:nvSpPr>
          <p:cNvPr id="19" name="矩形 18"/>
          <p:cNvSpPr/>
          <p:nvPr/>
        </p:nvSpPr>
        <p:spPr>
          <a:xfrm>
            <a:off x="1588120" y="3198447"/>
            <a:ext cx="1340020" cy="6807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Login Challenge</a:t>
            </a:r>
          </a:p>
          <a:p>
            <a:pPr algn="ctr"/>
            <a:r>
              <a:rPr kumimoji="1" lang="en-US" altLang="zh-TW" sz="1400" dirty="0"/>
              <a:t>16 bytes</a:t>
            </a:r>
            <a:endParaRPr kumimoji="1" lang="zh-TW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7389541" y="3198447"/>
            <a:ext cx="1340020" cy="680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Device Key</a:t>
            </a:r>
          </a:p>
          <a:p>
            <a:pPr algn="ctr"/>
            <a:r>
              <a:rPr kumimoji="1" lang="en-US" altLang="zh-TW" sz="1400" dirty="0"/>
              <a:t>32 bytes</a:t>
            </a:r>
            <a:endParaRPr kumimoji="1" lang="zh-TW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6048607" y="3198447"/>
            <a:ext cx="1340020" cy="6807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Login Challenge</a:t>
            </a:r>
          </a:p>
          <a:p>
            <a:pPr algn="ctr"/>
            <a:r>
              <a:rPr kumimoji="1" lang="en-US" altLang="zh-TW" sz="1400" dirty="0"/>
              <a:t>16 bytes</a:t>
            </a:r>
            <a:endParaRPr kumimoji="1" lang="zh-TW" altLang="en-US" sz="1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9DC32B-794B-463B-A111-944078A1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832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HDW Management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Secure Element Handles BIP32 Path</a:t>
            </a:r>
          </a:p>
          <a:p>
            <a:pPr lvl="1"/>
            <a:r>
              <a:rPr kumimoji="1" lang="en-US" altLang="zh-TW" dirty="0"/>
              <a:t>m/BIP44/coin/Account/Change/Address</a:t>
            </a:r>
          </a:p>
          <a:p>
            <a:pPr lvl="1"/>
            <a:r>
              <a:rPr kumimoji="1" lang="en-US" altLang="zh-TW" dirty="0"/>
              <a:t>Badge</a:t>
            </a:r>
            <a:r>
              <a:rPr kumimoji="1" lang="zh-TW" altLang="en-US" dirty="0"/>
              <a:t>預設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lang="en-US" altLang="zh-TW" dirty="0"/>
              <a:t>m/44'/60'/0'/0/0 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Secure Element Holds up to 5 accounts</a:t>
            </a:r>
          </a:p>
          <a:p>
            <a:pPr lvl="1"/>
            <a:r>
              <a:rPr kumimoji="1" lang="en-US" altLang="zh-TW" dirty="0"/>
              <a:t>External Address Pointer of each account (update to 2</a:t>
            </a:r>
            <a:r>
              <a:rPr kumimoji="1" lang="en-US" altLang="zh-TW" baseline="30000" dirty="0"/>
              <a:t>128</a:t>
            </a:r>
            <a:r>
              <a:rPr kumimoji="1" lang="en-US" altLang="zh-TW" dirty="0"/>
              <a:t> addresses)</a:t>
            </a:r>
          </a:p>
          <a:p>
            <a:pPr lvl="1"/>
            <a:r>
              <a:rPr kumimoji="1" lang="en-US" altLang="zh-TW" dirty="0"/>
              <a:t>Internal Address Pointer of each account  (update to 2</a:t>
            </a:r>
            <a:r>
              <a:rPr kumimoji="1" lang="en-US" altLang="zh-TW" baseline="30000" dirty="0"/>
              <a:t>128</a:t>
            </a:r>
            <a:r>
              <a:rPr kumimoji="1" lang="en-US" altLang="zh-TW" dirty="0"/>
              <a:t> addresses)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3D3BCB-B032-4C6C-8C21-F1A9F25C1A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FE430-A36D-4C73-AEC2-6E478EB0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Cmd</a:t>
            </a:r>
            <a:r>
              <a:rPr kumimoji="1" lang="en-US" altLang="zh-TW" dirty="0"/>
              <a:t> line Management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66752B-9D3D-4750-B4FD-9FCCBAFE0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TW" dirty="0" err="1"/>
              <a:t>QueryAccountKey</a:t>
            </a:r>
            <a:r>
              <a:rPr kumimoji="1" lang="en-US" altLang="zh-TW" dirty="0"/>
              <a:t>: Query Public Key for a specific Account/</a:t>
            </a:r>
            <a:r>
              <a:rPr kumimoji="1" lang="en-US" altLang="zh-TW" dirty="0" err="1"/>
              <a:t>Key_ID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	Usage: </a:t>
            </a:r>
            <a:r>
              <a:rPr kumimoji="1" lang="en-US" altLang="zh-TW" dirty="0" err="1"/>
              <a:t>QueryAccountKey</a:t>
            </a:r>
            <a:r>
              <a:rPr kumimoji="1" lang="en-US" altLang="zh-TW" dirty="0"/>
              <a:t> [account] [</a:t>
            </a:r>
            <a:r>
              <a:rPr kumimoji="1" lang="en-US" altLang="zh-TW" dirty="0" err="1"/>
              <a:t>key_id</a:t>
            </a:r>
            <a:r>
              <a:rPr kumimoji="1" lang="en-US" altLang="zh-TW" dirty="0"/>
              <a:t>]</a:t>
            </a:r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dirty="0" err="1"/>
              <a:t>CreateAccount</a:t>
            </a:r>
            <a:r>
              <a:rPr kumimoji="1" lang="en-US" altLang="zh-TW" dirty="0"/>
              <a:t>: Create a New Account for a specific </a:t>
            </a:r>
            <a:r>
              <a:rPr kumimoji="1" lang="en-US" altLang="zh-TW" dirty="0" err="1"/>
              <a:t>cointype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account_id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	Usage: </a:t>
            </a:r>
            <a:r>
              <a:rPr kumimoji="1" lang="en-US" altLang="zh-TW" dirty="0" err="1"/>
              <a:t>CreateAccount</a:t>
            </a:r>
            <a:r>
              <a:rPr kumimoji="1" lang="en-US" altLang="zh-TW" dirty="0"/>
              <a:t> [</a:t>
            </a:r>
            <a:r>
              <a:rPr kumimoji="1" lang="en-US" altLang="zh-TW" dirty="0" err="1"/>
              <a:t>cointype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account_id</a:t>
            </a:r>
            <a:r>
              <a:rPr kumimoji="1" lang="en-US" altLang="zh-TW" dirty="0"/>
              <a:t>] [Name]</a:t>
            </a:r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dirty="0" err="1"/>
              <a:t>QueryAccountInfo</a:t>
            </a:r>
            <a:r>
              <a:rPr kumimoji="1" lang="en-US" altLang="zh-TW" dirty="0"/>
              <a:t>: Query a specific Account Info</a:t>
            </a:r>
          </a:p>
          <a:p>
            <a:pPr marL="457200" lvl="1" indent="0">
              <a:buNone/>
            </a:pPr>
            <a:r>
              <a:rPr kumimoji="1" lang="en-US" altLang="zh-TW" dirty="0"/>
              <a:t>	Usage: </a:t>
            </a:r>
            <a:r>
              <a:rPr kumimoji="1" lang="en-US" altLang="zh-TW" dirty="0" err="1"/>
              <a:t>QueryAccountInfo</a:t>
            </a:r>
            <a:r>
              <a:rPr kumimoji="1" lang="en-US" altLang="zh-TW" dirty="0"/>
              <a:t> [</a:t>
            </a:r>
            <a:r>
              <a:rPr kumimoji="1" lang="en-US" altLang="zh-TW" dirty="0" err="1"/>
              <a:t>account_id</a:t>
            </a:r>
            <a:r>
              <a:rPr kumimoji="1" lang="en-US" altLang="zh-TW" dirty="0"/>
              <a:t>]</a:t>
            </a:r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dirty="0" err="1"/>
              <a:t>CreateNextAddr</a:t>
            </a:r>
            <a:r>
              <a:rPr kumimoji="1" lang="en-US" altLang="zh-TW" dirty="0"/>
              <a:t>: Generate a new key for a Specific Account</a:t>
            </a:r>
          </a:p>
          <a:p>
            <a:pPr marL="457200" lvl="1" indent="0">
              <a:buNone/>
            </a:pPr>
            <a:r>
              <a:rPr kumimoji="1" lang="en-US" altLang="zh-TW" dirty="0"/>
              <a:t>	Usage: </a:t>
            </a:r>
            <a:r>
              <a:rPr kumimoji="1" lang="en-US" altLang="zh-TW" dirty="0" err="1"/>
              <a:t>CreateNextAddr</a:t>
            </a:r>
            <a:r>
              <a:rPr kumimoji="1" lang="en-US" altLang="zh-TW" dirty="0"/>
              <a:t> [</a:t>
            </a:r>
            <a:r>
              <a:rPr kumimoji="1" lang="en-US" altLang="zh-TW" dirty="0" err="1"/>
              <a:t>account_id</a:t>
            </a:r>
            <a:r>
              <a:rPr kumimoji="1" lang="en-US" altLang="zh-TW" dirty="0"/>
              <a:t>]</a:t>
            </a:r>
            <a:br>
              <a:rPr kumimoji="1" lang="en-US" altLang="zh-TW" dirty="0"/>
            </a:br>
            <a:endParaRPr kumimoji="1" lang="en-US" altLang="zh-TW" dirty="0"/>
          </a:p>
          <a:p>
            <a:r>
              <a:rPr kumimoji="1" lang="en-US" altLang="zh-TW" dirty="0">
                <a:sym typeface="Wingdings" panose="05000000000000000000" pitchFamily="2" charset="2"/>
              </a:rPr>
              <a:t>Account ID:0~4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4D24E4-A411-4C4B-B6F5-A5B5BBA45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40235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FE430-A36D-4C73-AEC2-6E478EB0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Cmd</a:t>
            </a:r>
            <a:r>
              <a:rPr kumimoji="1" lang="en-US" altLang="zh-TW" dirty="0"/>
              <a:t> line Management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66752B-9D3D-4750-B4FD-9FCCBAFE0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kumimoji="1" lang="en-US" altLang="zh-TW" dirty="0" err="1"/>
              <a:t>SEState</a:t>
            </a:r>
            <a:r>
              <a:rPr kumimoji="1" lang="en-US" altLang="zh-TW" dirty="0"/>
              <a:t>: Query Secure Element State</a:t>
            </a:r>
          </a:p>
          <a:p>
            <a:pPr lvl="1"/>
            <a:r>
              <a:rPr kumimoji="1" lang="en-US" altLang="zh-TW" dirty="0" err="1"/>
              <a:t>BindReg</a:t>
            </a:r>
            <a:r>
              <a:rPr kumimoji="1" lang="en-US" altLang="zh-TW" dirty="0"/>
              <a:t>: Bind Register</a:t>
            </a:r>
          </a:p>
          <a:p>
            <a:pPr lvl="1"/>
            <a:r>
              <a:rPr kumimoji="1" lang="en-US" altLang="zh-TW" dirty="0" err="1"/>
              <a:t>BindLogin</a:t>
            </a:r>
            <a:r>
              <a:rPr kumimoji="1" lang="en-US" altLang="zh-TW" dirty="0"/>
              <a:t>: Bind Login</a:t>
            </a:r>
          </a:p>
          <a:p>
            <a:pPr lvl="1"/>
            <a:r>
              <a:rPr kumimoji="1" lang="en-US" altLang="zh-TW" dirty="0" err="1"/>
              <a:t>BindLogout</a:t>
            </a:r>
            <a:r>
              <a:rPr kumimoji="1" lang="en-US" altLang="zh-TW" dirty="0"/>
              <a:t>: Bind Logout</a:t>
            </a:r>
          </a:p>
          <a:p>
            <a:pPr lvl="1"/>
            <a:r>
              <a:rPr kumimoji="1" lang="en-US" altLang="zh-TW" dirty="0" err="1"/>
              <a:t>BackToNoHost</a:t>
            </a:r>
            <a:r>
              <a:rPr kumimoji="1" lang="en-US" altLang="zh-TW" dirty="0"/>
              <a:t>: Back to </a:t>
            </a:r>
            <a:r>
              <a:rPr kumimoji="1" lang="en-US" altLang="zh-TW" dirty="0" err="1"/>
              <a:t>NoHost</a:t>
            </a:r>
            <a:r>
              <a:rPr kumimoji="1" lang="en-US" altLang="zh-TW" dirty="0"/>
              <a:t> state</a:t>
            </a:r>
          </a:p>
          <a:p>
            <a:pPr lvl="1"/>
            <a:r>
              <a:rPr kumimoji="1" lang="en-US" altLang="zh-TW" dirty="0" err="1"/>
              <a:t>BackToInit</a:t>
            </a:r>
            <a:r>
              <a:rPr kumimoji="1" lang="en-US" altLang="zh-TW" dirty="0"/>
              <a:t>: Back to Init State</a:t>
            </a:r>
          </a:p>
          <a:p>
            <a:pPr lvl="1"/>
            <a:r>
              <a:rPr kumimoji="1" lang="en-US" altLang="zh-TW" dirty="0" err="1"/>
              <a:t>InitDevInfo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InitDeviceInfo</a:t>
            </a:r>
            <a:r>
              <a:rPr kumimoji="1" lang="en-US" altLang="zh-TW" dirty="0"/>
              <a:t> and confirm</a:t>
            </a:r>
          </a:p>
          <a:p>
            <a:pPr lvl="1"/>
            <a:r>
              <a:rPr kumimoji="1" lang="en-US" altLang="zh-TW" dirty="0" err="1"/>
              <a:t>PINAuth</a:t>
            </a:r>
            <a:r>
              <a:rPr kumimoji="1" lang="en-US" altLang="zh-TW" dirty="0"/>
              <a:t>: Auth Pin Code</a:t>
            </a:r>
          </a:p>
          <a:p>
            <a:pPr lvl="1"/>
            <a:r>
              <a:rPr kumimoji="1" lang="en-US" altLang="zh-TW" dirty="0" err="1"/>
              <a:t>InitWallet</a:t>
            </a:r>
            <a:r>
              <a:rPr kumimoji="1" lang="en-US" altLang="zh-TW" dirty="0"/>
              <a:t>: Initialize Wallet from Mnemonic Words</a:t>
            </a:r>
          </a:p>
          <a:p>
            <a:pPr lvl="1"/>
            <a:r>
              <a:rPr kumimoji="1" lang="en-US" altLang="zh-TW" dirty="0" err="1"/>
              <a:t>QueryWalletInfo</a:t>
            </a:r>
            <a:r>
              <a:rPr kumimoji="1" lang="en-US" altLang="zh-TW" dirty="0"/>
              <a:t>: Query Wallet Info</a:t>
            </a:r>
          </a:p>
          <a:p>
            <a:pPr lvl="1"/>
            <a:r>
              <a:rPr kumimoji="1" lang="en-US" altLang="zh-TW" dirty="0" err="1"/>
              <a:t>QueryAllAccount</a:t>
            </a:r>
            <a:r>
              <a:rPr kumimoji="1" lang="en-US" altLang="zh-TW" dirty="0"/>
              <a:t>: Query All Account Info</a:t>
            </a:r>
          </a:p>
          <a:p>
            <a:pPr lvl="1"/>
            <a:r>
              <a:rPr kumimoji="1" lang="en-US" altLang="zh-TW" dirty="0" err="1"/>
              <a:t>QueryAccountKey</a:t>
            </a:r>
            <a:r>
              <a:rPr kumimoji="1" lang="en-US" altLang="zh-TW" dirty="0"/>
              <a:t>: Query Public Key for a specific Account/</a:t>
            </a:r>
            <a:r>
              <a:rPr kumimoji="1" lang="en-US" altLang="zh-TW" dirty="0" err="1"/>
              <a:t>Key_ID</a:t>
            </a:r>
            <a:r>
              <a:rPr kumimoji="1" lang="en-US" altLang="zh-TW" dirty="0"/>
              <a:t> </a:t>
            </a:r>
          </a:p>
          <a:p>
            <a:pPr lvl="1"/>
            <a:r>
              <a:rPr kumimoji="1" lang="en-US" altLang="zh-TW" dirty="0" err="1"/>
              <a:t>CreateAccount</a:t>
            </a:r>
            <a:r>
              <a:rPr kumimoji="1" lang="en-US" altLang="zh-TW" dirty="0"/>
              <a:t>: Create a New Account for a specific </a:t>
            </a:r>
            <a:r>
              <a:rPr kumimoji="1" lang="en-US" altLang="zh-TW" dirty="0" err="1"/>
              <a:t>cointype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account_id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QueryAccountInfo</a:t>
            </a:r>
            <a:r>
              <a:rPr kumimoji="1" lang="en-US" altLang="zh-TW" dirty="0"/>
              <a:t>: Query a specific Account Info</a:t>
            </a:r>
          </a:p>
          <a:p>
            <a:pPr lvl="1"/>
            <a:r>
              <a:rPr kumimoji="1" lang="en-US" altLang="zh-TW" dirty="0" err="1"/>
              <a:t>CreateNextAddr</a:t>
            </a:r>
            <a:r>
              <a:rPr kumimoji="1" lang="en-US" altLang="zh-TW" dirty="0"/>
              <a:t>: Generate a new key for a Specific Account</a:t>
            </a:r>
          </a:p>
          <a:p>
            <a:pPr lvl="1"/>
            <a:r>
              <a:rPr kumimoji="1" lang="en-US" altLang="zh-TW" dirty="0"/>
              <a:t>Transaction: Generate a new Raw Transaction</a:t>
            </a:r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dirty="0"/>
              <a:t>Misc.</a:t>
            </a:r>
          </a:p>
          <a:p>
            <a:pPr lvl="1"/>
            <a:r>
              <a:rPr kumimoji="1" lang="en-US" altLang="zh-TW" dirty="0"/>
              <a:t>Voltage: Read Battery Voltage</a:t>
            </a:r>
          </a:p>
          <a:p>
            <a:pPr lvl="1"/>
            <a:r>
              <a:rPr kumimoji="1" lang="en-US" altLang="zh-TW" dirty="0" err="1"/>
              <a:t>ReinitBLE</a:t>
            </a:r>
            <a:r>
              <a:rPr kumimoji="1" lang="en-US" altLang="zh-TW" dirty="0"/>
              <a:t>: Re-</a:t>
            </a:r>
            <a:r>
              <a:rPr kumimoji="1" lang="en-US" altLang="zh-TW" dirty="0" err="1"/>
              <a:t>init</a:t>
            </a:r>
            <a:r>
              <a:rPr kumimoji="1" lang="en-US" altLang="zh-TW" dirty="0"/>
              <a:t> BLE</a:t>
            </a:r>
          </a:p>
          <a:p>
            <a:pPr lvl="1"/>
            <a:r>
              <a:rPr kumimoji="1" lang="en-US" altLang="zh-TW" dirty="0" err="1"/>
              <a:t>AddVcard</a:t>
            </a:r>
            <a:r>
              <a:rPr kumimoji="1" lang="en-US" altLang="zh-TW" dirty="0"/>
              <a:t>: Adding a </a:t>
            </a:r>
            <a:r>
              <a:rPr kumimoji="1" lang="en-US" altLang="zh-TW" dirty="0" err="1"/>
              <a:t>Vcard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ResetHitconTokenDisplay</a:t>
            </a:r>
            <a:r>
              <a:rPr kumimoji="1" lang="en-US" altLang="zh-TW" dirty="0"/>
              <a:t>: Reset </a:t>
            </a:r>
            <a:r>
              <a:rPr kumimoji="1" lang="en-US" altLang="zh-TW" dirty="0" err="1"/>
              <a:t>Hitcon</a:t>
            </a:r>
            <a:r>
              <a:rPr kumimoji="1" lang="en-US" altLang="zh-TW" dirty="0"/>
              <a:t> Token counter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4D24E4-A411-4C4B-B6F5-A5B5BBA45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6196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MT7697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192 MHz Cortex-M4F</a:t>
            </a:r>
          </a:p>
          <a:p>
            <a:r>
              <a:rPr lang="en-US" altLang="zh-TW" dirty="0" err="1"/>
              <a:t>WiFi</a:t>
            </a:r>
            <a:r>
              <a:rPr lang="en-US" altLang="zh-TW" dirty="0"/>
              <a:t> 802.11b/g/n &amp; BLE </a:t>
            </a:r>
            <a:r>
              <a:rPr lang="en-US" altLang="zh-TW" dirty="0" err="1"/>
              <a:t>SoC</a:t>
            </a:r>
            <a:endParaRPr lang="en-US" altLang="zh-TW" dirty="0"/>
          </a:p>
          <a:p>
            <a:r>
              <a:rPr lang="en-US" altLang="zh-TW" dirty="0"/>
              <a:t>352KB Ram / External SPI flash</a:t>
            </a:r>
          </a:p>
          <a:p>
            <a:r>
              <a:rPr lang="en-US" altLang="zh-TW" dirty="0"/>
              <a:t>64KB Bootloader Rom</a:t>
            </a:r>
          </a:p>
          <a:p>
            <a:r>
              <a:rPr lang="en-US" altLang="zh-TW" dirty="0"/>
              <a:t>UART/SPI/I2C</a:t>
            </a:r>
          </a:p>
          <a:p>
            <a:r>
              <a:rPr lang="en-US" altLang="zh-TW" dirty="0"/>
              <a:t>Crypto-engine </a:t>
            </a:r>
          </a:p>
          <a:p>
            <a:endParaRPr lang="zh-TW" altLang="en-US" dirty="0"/>
          </a:p>
        </p:txBody>
      </p:sp>
      <p:pic>
        <p:nvPicPr>
          <p:cNvPr id="2050" name="Picture 2" descr="MT7697 chipset block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65" y="1690688"/>
            <a:ext cx="5626735" cy="42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6B98C4-6CFE-4018-B6D8-31E0A112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698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FE430-A36D-4C73-AEC2-6E478EB0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Cmd</a:t>
            </a:r>
            <a:r>
              <a:rPr kumimoji="1" lang="en-US" altLang="zh-TW" dirty="0"/>
              <a:t> line Usage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66752B-9D3D-4750-B4FD-9FCCBAFE0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sym typeface="Wingdings" panose="05000000000000000000" pitchFamily="2" charset="2"/>
              </a:rPr>
              <a:t>USB to UART IC: CP2102N</a:t>
            </a:r>
          </a:p>
          <a:p>
            <a:r>
              <a:rPr kumimoji="1" lang="en-US" altLang="zh-TW" dirty="0">
                <a:sym typeface="Wingdings" panose="05000000000000000000" pitchFamily="2" charset="2"/>
              </a:rPr>
              <a:t>Driver: Linux &amp; Windows &amp; Mac </a:t>
            </a:r>
            <a:r>
              <a:rPr kumimoji="1" lang="en-US" altLang="zh-TW" dirty="0">
                <a:sym typeface="Wingdings" panose="05000000000000000000" pitchFamily="2" charset="2"/>
                <a:hlinkClick r:id="rId2"/>
              </a:rPr>
              <a:t>https://www.silabs.com/products/development-tools/software/usb-to-uart-bridge-vcp-drivers</a:t>
            </a:r>
            <a:r>
              <a:rPr kumimoji="1" lang="en-US" altLang="zh-TW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kumimoji="1" lang="en-US" altLang="zh-TW" dirty="0">
                <a:sym typeface="Wingdings" panose="05000000000000000000" pitchFamily="2" charset="2"/>
              </a:rPr>
              <a:t>Mac OSX 10.11 up: Apple Blocked </a:t>
            </a:r>
            <a:r>
              <a:rPr lang="en-US" altLang="zh-TW" dirty="0"/>
              <a:t>kernel extension.</a:t>
            </a:r>
            <a:endParaRPr kumimoji="1" lang="en-US" altLang="zh-TW" dirty="0">
              <a:sym typeface="Wingdings" panose="05000000000000000000" pitchFamily="2" charset="2"/>
            </a:endParaRPr>
          </a:p>
          <a:p>
            <a:pPr lvl="1"/>
            <a:r>
              <a:rPr kumimoji="1" lang="en-US" altLang="zh-TW" dirty="0">
                <a:sym typeface="Wingdings" panose="05000000000000000000" pitchFamily="2" charset="2"/>
                <a:hlinkClick r:id="rId3"/>
              </a:rPr>
              <a:t>https://stackoverflow.com/questions/47109036/cp2102-device-is-not-listed-in-dev-on-macos-10-13</a:t>
            </a:r>
            <a:r>
              <a:rPr kumimoji="1" lang="en-US" altLang="zh-TW" dirty="0">
                <a:sym typeface="Wingdings" panose="05000000000000000000" pitchFamily="2" charset="2"/>
              </a:rPr>
              <a:t> (Note: Answer 2)</a:t>
            </a:r>
          </a:p>
          <a:p>
            <a:endParaRPr lang="en-US" altLang="zh-TW" dirty="0"/>
          </a:p>
          <a:p>
            <a:r>
              <a:rPr lang="en-US" altLang="zh-TW" dirty="0"/>
              <a:t>Setting:115200</a:t>
            </a:r>
            <a:r>
              <a:rPr lang="zh-TW" altLang="en-US" dirty="0"/>
              <a:t> </a:t>
            </a:r>
            <a:r>
              <a:rPr lang="en-US" altLang="zh-TW" dirty="0"/>
              <a:t>8N1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4D24E4-A411-4C4B-B6F5-A5B5BBA45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09382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FE430-A36D-4C73-AEC2-6E478EB0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Cmd</a:t>
            </a:r>
            <a:r>
              <a:rPr kumimoji="1" lang="en-US" altLang="zh-TW" dirty="0"/>
              <a:t> line Usage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4D24E4-A411-4C4B-B6F5-A5B5BBA45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51</a:t>
            </a:fld>
            <a:endParaRPr lang="zh-TW"/>
          </a:p>
        </p:txBody>
      </p:sp>
      <p:pic>
        <p:nvPicPr>
          <p:cNvPr id="1026" name="Picture 2" descr="ååè£¡å¯è½ææå­">
            <a:extLst>
              <a:ext uri="{FF2B5EF4-FFF2-40B4-BE49-F238E27FC236}">
                <a16:creationId xmlns:a16="http://schemas.microsoft.com/office/drawing/2014/main" id="{BC26C411-23B1-4A0F-BA84-18DE9112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4" y="1363805"/>
            <a:ext cx="8683172" cy="544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084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HDW Management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1D8892-BA52-4FFB-80FD-6E8B247D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50" y="1530642"/>
            <a:ext cx="5371750" cy="5137868"/>
          </a:xfrm>
          <a:prstGeom prst="rect">
            <a:avLst/>
          </a:prstGeom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D54689B0-6B09-436B-BF97-3BE6D8415130}"/>
              </a:ext>
            </a:extLst>
          </p:cNvPr>
          <p:cNvSpPr txBox="1">
            <a:spLocks/>
          </p:cNvSpPr>
          <p:nvPr/>
        </p:nvSpPr>
        <p:spPr>
          <a:xfrm>
            <a:off x="5693329" y="1530642"/>
            <a:ext cx="5984146" cy="49675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TW" dirty="0"/>
              <a:t>Account Purpose: 2C 00 00 00 </a:t>
            </a:r>
            <a:r>
              <a:rPr kumimoji="1" lang="en-US" altLang="zh-TW" dirty="0">
                <a:sym typeface="Wingdings" panose="05000000000000000000" pitchFamily="2" charset="2"/>
              </a:rPr>
              <a:t> 44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Account </a:t>
            </a:r>
            <a:r>
              <a:rPr kumimoji="1" lang="en-US" altLang="zh-TW" dirty="0" err="1"/>
              <a:t>Cointype</a:t>
            </a:r>
            <a:r>
              <a:rPr kumimoji="1" lang="en-US" altLang="zh-TW" dirty="0"/>
              <a:t>: 3C 00 00 00 </a:t>
            </a:r>
            <a:r>
              <a:rPr kumimoji="1" lang="en-US" altLang="zh-TW" dirty="0">
                <a:sym typeface="Wingdings" panose="05000000000000000000" pitchFamily="2" charset="2"/>
              </a:rPr>
              <a:t> 60</a:t>
            </a:r>
          </a:p>
          <a:p>
            <a:pPr lvl="1"/>
            <a:r>
              <a:rPr kumimoji="1" lang="en-US" altLang="zh-TW" dirty="0">
                <a:sym typeface="Wingdings" panose="05000000000000000000" pitchFamily="2" charset="2"/>
              </a:rPr>
              <a:t>Little endian</a:t>
            </a:r>
          </a:p>
          <a:p>
            <a:pPr lvl="1"/>
            <a:endParaRPr kumimoji="1" lang="en-US" alt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7645777-59AF-4059-AF96-C21DCECBC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0662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HDW Management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B008FB-ACEC-4BA9-BC36-7404B055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31" y="2039092"/>
            <a:ext cx="5410200" cy="41052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3C7931-D3F9-4C54-8D65-6FE4F9FCA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33" y="2376357"/>
            <a:ext cx="5886450" cy="3162300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A25392DC-3CD3-4D17-A39F-0873EB476D38}"/>
              </a:ext>
            </a:extLst>
          </p:cNvPr>
          <p:cNvSpPr/>
          <p:nvPr/>
        </p:nvSpPr>
        <p:spPr>
          <a:xfrm rot="1000083">
            <a:off x="5512265" y="3750203"/>
            <a:ext cx="662730" cy="251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850ACDD-FAD4-4FF2-893B-FC8119640D0B}"/>
              </a:ext>
            </a:extLst>
          </p:cNvPr>
          <p:cNvSpPr/>
          <p:nvPr/>
        </p:nvSpPr>
        <p:spPr>
          <a:xfrm rot="18687980">
            <a:off x="5588466" y="4357641"/>
            <a:ext cx="662730" cy="251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30C70C-8900-4F02-94C5-9B2CC6AE92D3}"/>
              </a:ext>
            </a:extLst>
          </p:cNvPr>
          <p:cNvSpPr/>
          <p:nvPr/>
        </p:nvSpPr>
        <p:spPr>
          <a:xfrm>
            <a:off x="6562725" y="5775035"/>
            <a:ext cx="508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Tool:</a:t>
            </a:r>
            <a:r>
              <a:rPr lang="zh-TW" altLang="en-US" dirty="0"/>
              <a:t>https://coinomi.com/recovery-phrase-tool.html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9089E2E-7B1F-4046-BC91-2A8A431B2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14101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Badge initialize + re-generate wallet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5450151" y="2991616"/>
            <a:ext cx="1536471" cy="14173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Enter </a:t>
            </a:r>
          </a:p>
          <a:p>
            <a:pPr algn="ctr"/>
            <a:r>
              <a:rPr lang="en-US" altLang="zh-TW" dirty="0"/>
              <a:t>No-Host State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83022" y="1417637"/>
            <a:ext cx="1536471" cy="1417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First time initialize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4727368" y="3425765"/>
            <a:ext cx="598473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7088658" y="3425765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7759177" y="2991616"/>
            <a:ext cx="1536471" cy="1417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Bind Register</a:t>
            </a:r>
          </a:p>
          <a:p>
            <a:pPr algn="ctr"/>
            <a:r>
              <a:rPr lang="en-US" altLang="zh-TW" dirty="0"/>
              <a:t>Enter </a:t>
            </a:r>
            <a:r>
              <a:rPr lang="en-US" altLang="zh-TW" dirty="0" err="1"/>
              <a:t>Discon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9" name="向右箭號 8"/>
          <p:cNvSpPr/>
          <p:nvPr/>
        </p:nvSpPr>
        <p:spPr>
          <a:xfrm>
            <a:off x="9397684" y="3428684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066587" y="2991616"/>
            <a:ext cx="1536471" cy="1417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Back To Init &amp; Init</a:t>
            </a:r>
            <a:endParaRPr lang="zh-TW" altLang="en-US" dirty="0"/>
          </a:p>
        </p:txBody>
      </p:sp>
      <p:sp>
        <p:nvSpPr>
          <p:cNvPr id="13" name="上彎箭號 12"/>
          <p:cNvSpPr/>
          <p:nvPr/>
        </p:nvSpPr>
        <p:spPr>
          <a:xfrm flipV="1">
            <a:off x="2369936" y="1925436"/>
            <a:ext cx="1765836" cy="909519"/>
          </a:xfrm>
          <a:prstGeom prst="bentUpArrow">
            <a:avLst>
              <a:gd name="adj1" fmla="val 19783"/>
              <a:gd name="adj2" fmla="val 29809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10045929" y="2991616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Bind Login, Set Pin Code and enter</a:t>
            </a:r>
          </a:p>
          <a:p>
            <a:pPr algn="ctr"/>
            <a:r>
              <a:rPr lang="en-US" altLang="zh-TW" dirty="0"/>
              <a:t>Normal State</a:t>
            </a:r>
            <a:endParaRPr lang="zh-TW" altLang="en-US" dirty="0"/>
          </a:p>
        </p:txBody>
      </p:sp>
      <p:sp>
        <p:nvSpPr>
          <p:cNvPr id="15" name="向右箭號 14"/>
          <p:cNvSpPr/>
          <p:nvPr/>
        </p:nvSpPr>
        <p:spPr>
          <a:xfrm rot="5400000">
            <a:off x="10541057" y="4532277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10045925" y="5204640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Generate/</a:t>
            </a:r>
          </a:p>
          <a:p>
            <a:pPr algn="ctr"/>
            <a:r>
              <a:rPr lang="en-US" altLang="zh-TW" dirty="0"/>
              <a:t>Input</a:t>
            </a:r>
          </a:p>
          <a:p>
            <a:pPr algn="ctr"/>
            <a:r>
              <a:rPr lang="en-US" altLang="zh-TW" dirty="0"/>
              <a:t>Master Key</a:t>
            </a:r>
            <a:endParaRPr lang="zh-TW" altLang="en-US" dirty="0"/>
          </a:p>
        </p:txBody>
      </p:sp>
      <p:sp>
        <p:nvSpPr>
          <p:cNvPr id="17" name="向右箭號 16"/>
          <p:cNvSpPr/>
          <p:nvPr/>
        </p:nvSpPr>
        <p:spPr>
          <a:xfrm rot="10800000">
            <a:off x="9397683" y="5638789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7759177" y="5204640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Initialize Master Key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5450148" y="5204640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Initialize Account</a:t>
            </a:r>
          </a:p>
          <a:p>
            <a:pPr algn="ctr"/>
            <a:r>
              <a:rPr lang="en-US" altLang="zh-TW" dirty="0"/>
              <a:t>m/44’/60’/0’</a:t>
            </a:r>
            <a:endParaRPr lang="zh-TW" altLang="en-US" dirty="0"/>
          </a:p>
        </p:txBody>
      </p:sp>
      <p:sp>
        <p:nvSpPr>
          <p:cNvPr id="20" name="向右箭號 19"/>
          <p:cNvSpPr/>
          <p:nvPr/>
        </p:nvSpPr>
        <p:spPr>
          <a:xfrm rot="10800000">
            <a:off x="7088654" y="5638789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圓角矩形 20"/>
          <p:cNvSpPr/>
          <p:nvPr/>
        </p:nvSpPr>
        <p:spPr>
          <a:xfrm>
            <a:off x="3066586" y="5204640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Initialize address index 0</a:t>
            </a:r>
            <a:endParaRPr lang="zh-TW" altLang="en-US" dirty="0"/>
          </a:p>
        </p:txBody>
      </p:sp>
      <p:sp>
        <p:nvSpPr>
          <p:cNvPr id="22" name="向右箭號 21"/>
          <p:cNvSpPr/>
          <p:nvPr/>
        </p:nvSpPr>
        <p:spPr>
          <a:xfrm rot="10800000">
            <a:off x="4753499" y="5638790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圓角矩形 23"/>
          <p:cNvSpPr/>
          <p:nvPr/>
        </p:nvSpPr>
        <p:spPr>
          <a:xfrm>
            <a:off x="683023" y="5205954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 Public Key of address index 0</a:t>
            </a:r>
            <a:endParaRPr lang="zh-TW" altLang="en-US" dirty="0"/>
          </a:p>
        </p:txBody>
      </p:sp>
      <p:sp>
        <p:nvSpPr>
          <p:cNvPr id="25" name="向右箭號 24"/>
          <p:cNvSpPr/>
          <p:nvPr/>
        </p:nvSpPr>
        <p:spPr>
          <a:xfrm rot="10800000">
            <a:off x="2369936" y="5640104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向右箭號 5">
            <a:extLst>
              <a:ext uri="{FF2B5EF4-FFF2-40B4-BE49-F238E27FC236}">
                <a16:creationId xmlns:a16="http://schemas.microsoft.com/office/drawing/2014/main" id="{FF4D645B-B46A-4DCE-8A5E-DFCB0EEF20EB}"/>
              </a:ext>
            </a:extLst>
          </p:cNvPr>
          <p:cNvSpPr/>
          <p:nvPr/>
        </p:nvSpPr>
        <p:spPr>
          <a:xfrm>
            <a:off x="2372417" y="3425765"/>
            <a:ext cx="598473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圓角矩形 9">
            <a:extLst>
              <a:ext uri="{FF2B5EF4-FFF2-40B4-BE49-F238E27FC236}">
                <a16:creationId xmlns:a16="http://schemas.microsoft.com/office/drawing/2014/main" id="{FED3A8AA-34C4-4F33-AD1A-93EEB25D7235}"/>
              </a:ext>
            </a:extLst>
          </p:cNvPr>
          <p:cNvSpPr/>
          <p:nvPr/>
        </p:nvSpPr>
        <p:spPr>
          <a:xfrm>
            <a:off x="711636" y="2991616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User Request for re-generate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DF6FE6-9084-42F6-9588-79981681FB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52726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Secure Element - State</a:t>
            </a:r>
            <a:endParaRPr lang="zh-TW" altLang="en-US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2BDD27D-0167-4FB5-8C6E-696DFC296438}"/>
              </a:ext>
            </a:extLst>
          </p:cNvPr>
          <p:cNvSpPr/>
          <p:nvPr/>
        </p:nvSpPr>
        <p:spPr>
          <a:xfrm>
            <a:off x="1448501" y="1795245"/>
            <a:ext cx="1873538" cy="8305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Init</a:t>
            </a:r>
            <a:endParaRPr lang="zh-TW" altLang="en-US" sz="2800" dirty="0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1ED848C8-7370-4AA0-BA6F-3AE9D1A08869}"/>
              </a:ext>
            </a:extLst>
          </p:cNvPr>
          <p:cNvSpPr/>
          <p:nvPr/>
        </p:nvSpPr>
        <p:spPr>
          <a:xfrm>
            <a:off x="1448501" y="3556933"/>
            <a:ext cx="1873538" cy="8305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No Host </a:t>
            </a:r>
            <a:endParaRPr lang="zh-TW" altLang="en-US" sz="2800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A6944F13-9859-4219-8A4E-80802BBF7A8C}"/>
              </a:ext>
            </a:extLst>
          </p:cNvPr>
          <p:cNvSpPr/>
          <p:nvPr/>
        </p:nvSpPr>
        <p:spPr>
          <a:xfrm>
            <a:off x="4558021" y="3556933"/>
            <a:ext cx="1873539" cy="83051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Disconnect</a:t>
            </a:r>
            <a:endParaRPr lang="zh-TW" altLang="en-US" sz="2800" dirty="0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95DDDFE0-5559-4297-B1CA-062DF4E2303B}"/>
              </a:ext>
            </a:extLst>
          </p:cNvPr>
          <p:cNvSpPr/>
          <p:nvPr/>
        </p:nvSpPr>
        <p:spPr>
          <a:xfrm>
            <a:off x="9384836" y="3544350"/>
            <a:ext cx="1873538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Normal</a:t>
            </a:r>
            <a:endParaRPr lang="zh-TW" altLang="en-US" sz="2800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08BCE04E-500C-4D45-B046-FC76BF2B9ED8}"/>
              </a:ext>
            </a:extLst>
          </p:cNvPr>
          <p:cNvSpPr/>
          <p:nvPr/>
        </p:nvSpPr>
        <p:spPr>
          <a:xfrm>
            <a:off x="6971602" y="5595039"/>
            <a:ext cx="1873539" cy="83051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Perso</a:t>
            </a:r>
            <a:endParaRPr lang="zh-TW" altLang="en-US" sz="2800" dirty="0"/>
          </a:p>
        </p:txBody>
      </p:sp>
      <p:sp>
        <p:nvSpPr>
          <p:cNvPr id="3" name="流程圖: 決策 2">
            <a:extLst>
              <a:ext uri="{FF2B5EF4-FFF2-40B4-BE49-F238E27FC236}">
                <a16:creationId xmlns:a16="http://schemas.microsoft.com/office/drawing/2014/main" id="{1312B5E4-CC27-45D8-8661-88CDF82F4A28}"/>
              </a:ext>
            </a:extLst>
          </p:cNvPr>
          <p:cNvSpPr/>
          <p:nvPr/>
        </p:nvSpPr>
        <p:spPr>
          <a:xfrm>
            <a:off x="7156859" y="3914446"/>
            <a:ext cx="1503027" cy="830509"/>
          </a:xfrm>
          <a:prstGeom prst="flowChartDecisi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Perso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7D50DB7B-75E3-4710-B365-81EC54130DAE}"/>
              </a:ext>
            </a:extLst>
          </p:cNvPr>
          <p:cNvSpPr/>
          <p:nvPr/>
        </p:nvSpPr>
        <p:spPr>
          <a:xfrm>
            <a:off x="3440885" y="3691158"/>
            <a:ext cx="998290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箭號: 向右 54">
            <a:extLst>
              <a:ext uri="{FF2B5EF4-FFF2-40B4-BE49-F238E27FC236}">
                <a16:creationId xmlns:a16="http://schemas.microsoft.com/office/drawing/2014/main" id="{4BFDD748-FD85-4A41-8CA0-539E520C2A16}"/>
              </a:ext>
            </a:extLst>
          </p:cNvPr>
          <p:cNvSpPr/>
          <p:nvPr/>
        </p:nvSpPr>
        <p:spPr>
          <a:xfrm rot="5400000">
            <a:off x="2050759" y="2968656"/>
            <a:ext cx="669020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80A0C1EF-4E45-4E73-A1BD-1EEBA689E22D}"/>
              </a:ext>
            </a:extLst>
          </p:cNvPr>
          <p:cNvSpPr/>
          <p:nvPr/>
        </p:nvSpPr>
        <p:spPr>
          <a:xfrm rot="10800000">
            <a:off x="3440885" y="4040698"/>
            <a:ext cx="998290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01980126-08AB-471F-81D6-F5D05735E6A0}"/>
              </a:ext>
            </a:extLst>
          </p:cNvPr>
          <p:cNvSpPr/>
          <p:nvPr/>
        </p:nvSpPr>
        <p:spPr>
          <a:xfrm>
            <a:off x="6495527" y="4195476"/>
            <a:ext cx="597713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59BBE723-D2D3-496D-9EC4-4BA7ABE8B270}"/>
              </a:ext>
            </a:extLst>
          </p:cNvPr>
          <p:cNvSpPr/>
          <p:nvPr/>
        </p:nvSpPr>
        <p:spPr>
          <a:xfrm>
            <a:off x="8723505" y="4195476"/>
            <a:ext cx="597713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D4EBAD62-6AB1-4C7C-905F-AD18F6322F82}"/>
              </a:ext>
            </a:extLst>
          </p:cNvPr>
          <p:cNvSpPr/>
          <p:nvPr/>
        </p:nvSpPr>
        <p:spPr>
          <a:xfrm rot="5400000">
            <a:off x="7609514" y="5060941"/>
            <a:ext cx="597713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A3C66D-0867-4D7D-B66D-08F66D0E3A4C}"/>
              </a:ext>
            </a:extLst>
          </p:cNvPr>
          <p:cNvSpPr txBox="1"/>
          <p:nvPr/>
        </p:nvSpPr>
        <p:spPr>
          <a:xfrm>
            <a:off x="3211241" y="3102879"/>
            <a:ext cx="1457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Bind Reg</a:t>
            </a:r>
            <a:endParaRPr lang="zh-TW" altLang="en-US" sz="28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1AB422-E285-4D93-B09C-DF88410F0C9D}"/>
              </a:ext>
            </a:extLst>
          </p:cNvPr>
          <p:cNvSpPr txBox="1"/>
          <p:nvPr/>
        </p:nvSpPr>
        <p:spPr>
          <a:xfrm>
            <a:off x="2828484" y="4407761"/>
            <a:ext cx="2291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/>
              <a:t>BackToNoHost</a:t>
            </a:r>
            <a:endParaRPr lang="en-US" altLang="zh-TW" sz="2800" dirty="0"/>
          </a:p>
          <a:p>
            <a:r>
              <a:rPr lang="en-US" altLang="zh-TW" sz="2800" dirty="0"/>
              <a:t>-with pin code</a:t>
            </a:r>
            <a:endParaRPr lang="zh-TW" altLang="en-US" sz="28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E894CF-A737-4F63-8294-E0180466F18B}"/>
              </a:ext>
            </a:extLst>
          </p:cNvPr>
          <p:cNvSpPr txBox="1"/>
          <p:nvPr/>
        </p:nvSpPr>
        <p:spPr>
          <a:xfrm>
            <a:off x="5862911" y="4495928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Bind Login</a:t>
            </a:r>
            <a:endParaRPr lang="zh-TW" altLang="en-US" sz="2800" dirty="0"/>
          </a:p>
        </p:txBody>
      </p:sp>
      <p:sp>
        <p:nvSpPr>
          <p:cNvPr id="6" name="箭號: 上彎 5">
            <a:extLst>
              <a:ext uri="{FF2B5EF4-FFF2-40B4-BE49-F238E27FC236}">
                <a16:creationId xmlns:a16="http://schemas.microsoft.com/office/drawing/2014/main" id="{16FD45C4-16A5-483F-A3C8-602FBEBED4E9}"/>
              </a:ext>
            </a:extLst>
          </p:cNvPr>
          <p:cNvSpPr/>
          <p:nvPr/>
        </p:nvSpPr>
        <p:spPr>
          <a:xfrm rot="16200000">
            <a:off x="3759204" y="1628610"/>
            <a:ext cx="1464581" cy="2212358"/>
          </a:xfrm>
          <a:prstGeom prst="bentUpArrow">
            <a:avLst>
              <a:gd name="adj1" fmla="val 10107"/>
              <a:gd name="adj2" fmla="val 11253"/>
              <a:gd name="adj3" fmla="val 1411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9FFB86D-8876-4E3F-AB00-880AEC1AC73E}"/>
              </a:ext>
            </a:extLst>
          </p:cNvPr>
          <p:cNvSpPr txBox="1"/>
          <p:nvPr/>
        </p:nvSpPr>
        <p:spPr>
          <a:xfrm>
            <a:off x="3385315" y="1478386"/>
            <a:ext cx="458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BackToInit</a:t>
            </a:r>
            <a:r>
              <a:rPr lang="en-US" altLang="zh-TW" sz="2800" dirty="0"/>
              <a:t> – with Vender Key</a:t>
            </a:r>
            <a:endParaRPr lang="zh-TW" altLang="en-US" sz="2800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0099A8BF-0A0D-4CC9-8BC5-F5762E3ED032}"/>
              </a:ext>
            </a:extLst>
          </p:cNvPr>
          <p:cNvSpPr/>
          <p:nvPr/>
        </p:nvSpPr>
        <p:spPr>
          <a:xfrm rot="10800000">
            <a:off x="6495526" y="3556934"/>
            <a:ext cx="2825691" cy="2684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F25D1B3-8437-47E7-9060-7206B84B7713}"/>
              </a:ext>
            </a:extLst>
          </p:cNvPr>
          <p:cNvSpPr txBox="1"/>
          <p:nvPr/>
        </p:nvSpPr>
        <p:spPr>
          <a:xfrm>
            <a:off x="6944454" y="3112566"/>
            <a:ext cx="192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Bind Logout</a:t>
            </a:r>
            <a:endParaRPr lang="zh-TW" altLang="en-US" sz="2800" dirty="0"/>
          </a:p>
        </p:txBody>
      </p:sp>
      <p:sp>
        <p:nvSpPr>
          <p:cNvPr id="65" name="箭號: 上彎 64">
            <a:extLst>
              <a:ext uri="{FF2B5EF4-FFF2-40B4-BE49-F238E27FC236}">
                <a16:creationId xmlns:a16="http://schemas.microsoft.com/office/drawing/2014/main" id="{50FA87DE-BE2A-49E0-B731-D6C450CBFCD7}"/>
              </a:ext>
            </a:extLst>
          </p:cNvPr>
          <p:cNvSpPr/>
          <p:nvPr/>
        </p:nvSpPr>
        <p:spPr>
          <a:xfrm>
            <a:off x="8903460" y="4495928"/>
            <a:ext cx="1616336" cy="1595772"/>
          </a:xfrm>
          <a:prstGeom prst="bentUpArrow">
            <a:avLst>
              <a:gd name="adj1" fmla="val 10107"/>
              <a:gd name="adj2" fmla="val 11253"/>
              <a:gd name="adj3" fmla="val 1411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0791ABC-34F3-43E1-B3E7-6A93868628E9}"/>
              </a:ext>
            </a:extLst>
          </p:cNvPr>
          <p:cNvSpPr txBox="1"/>
          <p:nvPr/>
        </p:nvSpPr>
        <p:spPr>
          <a:xfrm>
            <a:off x="473532" y="2829734"/>
            <a:ext cx="179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/>
              <a:t>InitDevInfo</a:t>
            </a:r>
            <a:endParaRPr lang="zh-TW" altLang="en-US" sz="28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80C4C8-8F24-4730-B3AF-BB00AF33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898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Badge startup wallet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2266058" y="4997622"/>
            <a:ext cx="2629487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6706424" y="5004602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609600" y="3592064"/>
            <a:ext cx="1536471" cy="299129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 Status </a:t>
            </a:r>
            <a:r>
              <a:rPr lang="en-US" altLang="zh-TW" dirty="0" err="1"/>
              <a:t>Reg</a:t>
            </a:r>
            <a:endParaRPr lang="zh-TW" altLang="en-US" dirty="0"/>
          </a:p>
        </p:txBody>
      </p:sp>
      <p:sp>
        <p:nvSpPr>
          <p:cNvPr id="13" name="上彎箭號 12"/>
          <p:cNvSpPr/>
          <p:nvPr/>
        </p:nvSpPr>
        <p:spPr>
          <a:xfrm>
            <a:off x="2266665" y="5682783"/>
            <a:ext cx="3792229" cy="756827"/>
          </a:xfrm>
          <a:prstGeom prst="bentUpArrow">
            <a:avLst>
              <a:gd name="adj1" fmla="val 33620"/>
              <a:gd name="adj2" fmla="val 28802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026603" y="4936395"/>
            <a:ext cx="1559834" cy="674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Bind Login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9756476" y="4579765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Calc</a:t>
            </a:r>
            <a:r>
              <a:rPr lang="en-US" altLang="zh-TW" dirty="0"/>
              <a:t> ETH Address</a:t>
            </a:r>
            <a:endParaRPr lang="zh-TW" altLang="en-US" dirty="0"/>
          </a:p>
        </p:txBody>
      </p:sp>
      <p:sp>
        <p:nvSpPr>
          <p:cNvPr id="24" name="圓角矩形 23"/>
          <p:cNvSpPr/>
          <p:nvPr/>
        </p:nvSpPr>
        <p:spPr>
          <a:xfrm>
            <a:off x="7384601" y="4570453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 Public Key of m/44’/60’/0/0/0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98848" y="4798284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0x06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198848" y="5842678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0x07</a:t>
            </a:r>
            <a:endParaRPr lang="zh-TW" altLang="en-US" dirty="0"/>
          </a:p>
        </p:txBody>
      </p:sp>
      <p:sp>
        <p:nvSpPr>
          <p:cNvPr id="27" name="向右箭號 26"/>
          <p:cNvSpPr/>
          <p:nvPr/>
        </p:nvSpPr>
        <p:spPr>
          <a:xfrm>
            <a:off x="2266665" y="3967900"/>
            <a:ext cx="598473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165987" y="3671733"/>
            <a:ext cx="700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other</a:t>
            </a:r>
            <a:endParaRPr lang="zh-TW" altLang="en-US" dirty="0"/>
          </a:p>
        </p:txBody>
      </p:sp>
      <p:sp>
        <p:nvSpPr>
          <p:cNvPr id="34" name="圓角矩形 33"/>
          <p:cNvSpPr/>
          <p:nvPr/>
        </p:nvSpPr>
        <p:spPr>
          <a:xfrm>
            <a:off x="2975198" y="3905056"/>
            <a:ext cx="1559834" cy="6747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 Wallet</a:t>
            </a:r>
            <a:endParaRPr lang="zh-TW" altLang="en-US" dirty="0"/>
          </a:p>
        </p:txBody>
      </p:sp>
      <p:sp>
        <p:nvSpPr>
          <p:cNvPr id="36" name="向右箭號 35"/>
          <p:cNvSpPr/>
          <p:nvPr/>
        </p:nvSpPr>
        <p:spPr>
          <a:xfrm>
            <a:off x="9053040" y="4982950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角矩形 33">
            <a:extLst>
              <a:ext uri="{FF2B5EF4-FFF2-40B4-BE49-F238E27FC236}">
                <a16:creationId xmlns:a16="http://schemas.microsoft.com/office/drawing/2014/main" id="{D1759C36-E388-4FAE-9B49-C7E3016B11F0}"/>
              </a:ext>
            </a:extLst>
          </p:cNvPr>
          <p:cNvSpPr/>
          <p:nvPr/>
        </p:nvSpPr>
        <p:spPr>
          <a:xfrm>
            <a:off x="609600" y="1870120"/>
            <a:ext cx="1559834" cy="67470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 Version</a:t>
            </a:r>
            <a:endParaRPr lang="zh-TW" altLang="en-US" dirty="0"/>
          </a:p>
        </p:txBody>
      </p:sp>
      <p:sp>
        <p:nvSpPr>
          <p:cNvPr id="18" name="向右箭號 26">
            <a:extLst>
              <a:ext uri="{FF2B5EF4-FFF2-40B4-BE49-F238E27FC236}">
                <a16:creationId xmlns:a16="http://schemas.microsoft.com/office/drawing/2014/main" id="{585B2312-8609-4645-83F6-D565C61B66DD}"/>
              </a:ext>
            </a:extLst>
          </p:cNvPr>
          <p:cNvSpPr/>
          <p:nvPr/>
        </p:nvSpPr>
        <p:spPr>
          <a:xfrm rot="5400000">
            <a:off x="1090280" y="2793935"/>
            <a:ext cx="598473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878CCD-39EE-4EE7-B69C-16F32AF12B18}"/>
              </a:ext>
            </a:extLst>
          </p:cNvPr>
          <p:cNvSpPr/>
          <p:nvPr/>
        </p:nvSpPr>
        <p:spPr>
          <a:xfrm>
            <a:off x="1438329" y="2718133"/>
            <a:ext cx="1712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If bootloader mode, jump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308969-1161-4EFE-AB2D-275B01D81C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56944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943838" y="1451845"/>
            <a:ext cx="1712422" cy="798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Wallet Address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3787172" y="1451845"/>
            <a:ext cx="1712422" cy="798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BLE AES Key</a:t>
            </a:r>
            <a:endParaRPr lang="zh-TW" altLang="en-US" dirty="0"/>
          </a:p>
        </p:txBody>
      </p:sp>
      <p:sp>
        <p:nvSpPr>
          <p:cNvPr id="5" name="加號 4"/>
          <p:cNvSpPr/>
          <p:nvPr/>
        </p:nvSpPr>
        <p:spPr>
          <a:xfrm>
            <a:off x="3042992" y="1672132"/>
            <a:ext cx="357448" cy="3574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 rot="5400000">
            <a:off x="5865543" y="-1450607"/>
            <a:ext cx="399012" cy="8247138"/>
          </a:xfrm>
          <a:prstGeom prst="rightBrace">
            <a:avLst>
              <a:gd name="adj1" fmla="val 92360"/>
              <a:gd name="adj2" fmla="val 4970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296814" y="3216166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QR-Code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72471" y="4919007"/>
            <a:ext cx="468457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格式</a:t>
            </a:r>
            <a:r>
              <a:rPr lang="en-US" altLang="zh-TW" sz="2400" dirty="0"/>
              <a:t>:</a:t>
            </a:r>
          </a:p>
          <a:p>
            <a:r>
              <a:rPr lang="en-US" altLang="zh-TW" dirty="0"/>
              <a:t>Hitcon://pair?v=</a:t>
            </a:r>
            <a:r>
              <a:rPr lang="zh-TW" altLang="en-US" dirty="0"/>
              <a:t>版本數</a:t>
            </a:r>
            <a:endParaRPr lang="en-US" altLang="zh-TW" dirty="0"/>
          </a:p>
          <a:p>
            <a:r>
              <a:rPr lang="en-US" altLang="zh-TW" dirty="0"/>
              <a:t>&amp;a=</a:t>
            </a:r>
            <a:r>
              <a:rPr lang="zh-TW" altLang="en-US" dirty="0"/>
              <a:t>錢包</a:t>
            </a:r>
            <a:r>
              <a:rPr lang="en-US" altLang="zh-TW" dirty="0"/>
              <a:t>Address</a:t>
            </a:r>
          </a:p>
          <a:p>
            <a:r>
              <a:rPr lang="en-US" altLang="zh-TW" dirty="0"/>
              <a:t>&amp;k=AES Key</a:t>
            </a:r>
          </a:p>
          <a:p>
            <a:r>
              <a:rPr lang="en-US" altLang="zh-TW" dirty="0"/>
              <a:t>&amp;s=</a:t>
            </a:r>
            <a:r>
              <a:rPr lang="en-US" altLang="zh-TW" dirty="0" err="1"/>
              <a:t>ServiceUUID</a:t>
            </a:r>
            <a:endParaRPr lang="en-US" altLang="zh-TW" dirty="0"/>
          </a:p>
          <a:p>
            <a:r>
              <a:rPr lang="en-US" altLang="zh-TW" dirty="0"/>
              <a:t>&amp;c=Characteristic</a:t>
            </a:r>
            <a:r>
              <a:rPr lang="zh-TW" altLang="en-US" dirty="0"/>
              <a:t>前四個</a:t>
            </a:r>
            <a:r>
              <a:rPr lang="en-US" altLang="zh-TW" dirty="0"/>
              <a:t>Byte[6]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211213" y="3358007"/>
            <a:ext cx="331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初始化的時候，</a:t>
            </a:r>
            <a:endParaRPr lang="en-US" altLang="zh-TW" sz="2000" dirty="0"/>
          </a:p>
          <a:p>
            <a:r>
              <a:rPr lang="en-US" altLang="zh-TW" sz="2000" dirty="0"/>
              <a:t>Badge</a:t>
            </a:r>
            <a:r>
              <a:rPr lang="zh-TW" altLang="en-US" sz="2000" dirty="0"/>
              <a:t>會將生成好的</a:t>
            </a:r>
            <a:r>
              <a:rPr lang="en-US" altLang="zh-TW" sz="2000" dirty="0"/>
              <a:t>Public Address</a:t>
            </a:r>
            <a:r>
              <a:rPr lang="zh-TW" altLang="en-US" sz="2000" dirty="0"/>
              <a:t>和</a:t>
            </a:r>
            <a:r>
              <a:rPr lang="en-US" altLang="zh-TW" sz="2000" dirty="0"/>
              <a:t>BLE</a:t>
            </a:r>
            <a:r>
              <a:rPr lang="zh-TW" altLang="en-US" sz="2000" dirty="0"/>
              <a:t> </a:t>
            </a:r>
            <a:r>
              <a:rPr lang="en-US" altLang="zh-TW" sz="2000" dirty="0"/>
              <a:t>Key</a:t>
            </a:r>
            <a:r>
              <a:rPr lang="zh-TW" altLang="en-US" sz="2000" dirty="0"/>
              <a:t>打包成一個網址顯示在</a:t>
            </a:r>
            <a:r>
              <a:rPr lang="en-US" altLang="zh-TW" sz="2000" dirty="0"/>
              <a:t>QR</a:t>
            </a:r>
            <a:r>
              <a:rPr lang="zh-TW" altLang="en-US" sz="2000" dirty="0"/>
              <a:t> </a:t>
            </a:r>
            <a:r>
              <a:rPr lang="en-US" altLang="zh-TW" sz="2000" dirty="0"/>
              <a:t>Code</a:t>
            </a:r>
            <a:r>
              <a:rPr lang="zh-TW" altLang="en-US" sz="2000" dirty="0"/>
              <a:t>上面</a:t>
            </a:r>
          </a:p>
        </p:txBody>
      </p:sp>
      <p:sp>
        <p:nvSpPr>
          <p:cNvPr id="14" name="加號 13"/>
          <p:cNvSpPr/>
          <p:nvPr/>
        </p:nvSpPr>
        <p:spPr>
          <a:xfrm>
            <a:off x="5886326" y="1666947"/>
            <a:ext cx="357448" cy="3574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9473840" y="1451845"/>
            <a:ext cx="1712422" cy="798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BLE </a:t>
            </a:r>
            <a:r>
              <a:rPr lang="zh-TW" altLang="en-US" dirty="0"/>
              <a:t>各</a:t>
            </a:r>
            <a:r>
              <a:rPr lang="en-US" altLang="zh-TW" dirty="0" err="1"/>
              <a:t>charastic</a:t>
            </a:r>
            <a:r>
              <a:rPr lang="en-US" altLang="zh-TW" dirty="0"/>
              <a:t> UUID</a:t>
            </a:r>
            <a:r>
              <a:rPr lang="zh-TW" altLang="en-US" dirty="0"/>
              <a:t>前</a:t>
            </a:r>
            <a:r>
              <a:rPr lang="en-US" altLang="zh-TW" dirty="0"/>
              <a:t>4byte</a:t>
            </a:r>
            <a:endParaRPr lang="zh-TW" altLang="en-US" dirty="0"/>
          </a:p>
        </p:txBody>
      </p:sp>
      <p:sp>
        <p:nvSpPr>
          <p:cNvPr id="16" name="加號 15"/>
          <p:cNvSpPr/>
          <p:nvPr/>
        </p:nvSpPr>
        <p:spPr>
          <a:xfrm>
            <a:off x="8729660" y="1666947"/>
            <a:ext cx="357448" cy="3574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530599" y="4826675"/>
            <a:ext cx="58536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Example:</a:t>
            </a:r>
          </a:p>
          <a:p>
            <a:r>
              <a:rPr lang="en-US" altLang="zh-TW" dirty="0"/>
              <a:t>hitcon://pair?</a:t>
            </a:r>
          </a:p>
          <a:p>
            <a:r>
              <a:rPr lang="en-US" altLang="zh-TW" dirty="0"/>
              <a:t>v=18&amp;</a:t>
            </a:r>
          </a:p>
          <a:p>
            <a:r>
              <a:rPr lang="en-US" altLang="zh-TW" dirty="0"/>
              <a:t>a=808c2257d778e5f1340d9325116f5a7273b33f5d&amp;</a:t>
            </a:r>
          </a:p>
          <a:p>
            <a:r>
              <a:rPr lang="en-US" altLang="zh-TW" dirty="0"/>
              <a:t>k=09626aa096254e8a8ce871bfd7b8895c&amp;</a:t>
            </a:r>
          </a:p>
          <a:p>
            <a:r>
              <a:rPr lang="en-US" altLang="zh-TW" dirty="0"/>
              <a:t>s=1cbfbb33-ffc7-c966-77f9-311c6ba9e425&amp;</a:t>
            </a:r>
          </a:p>
          <a:p>
            <a:r>
              <a:rPr lang="en-US" altLang="zh-TW" dirty="0"/>
              <a:t>c=26ccce12e2c66a0b72c50cca509dbfc1275074f57e7c5668</a:t>
            </a:r>
            <a:endParaRPr lang="en-US" altLang="zh-TW" sz="1400" dirty="0"/>
          </a:p>
        </p:txBody>
      </p:sp>
      <p:sp>
        <p:nvSpPr>
          <p:cNvPr id="18" name="圓角矩形 17"/>
          <p:cNvSpPr/>
          <p:nvPr/>
        </p:nvSpPr>
        <p:spPr>
          <a:xfrm>
            <a:off x="6630506" y="1451845"/>
            <a:ext cx="1712422" cy="798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BLE Service UUID</a:t>
            </a:r>
            <a:endParaRPr lang="zh-TW" altLang="en-US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Hitcon</a:t>
            </a:r>
            <a:r>
              <a:rPr lang="en-US" altLang="zh-TW" dirty="0"/>
              <a:t> Badge 2018 – BLE Initialize + Re-paring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C2CF45-B23B-4EBB-82E6-0D921509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236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38200" y="1915161"/>
            <a:ext cx="97347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為了避免濫發交易訊息，</a:t>
            </a:r>
            <a:r>
              <a:rPr lang="en-US" altLang="zh-TW" sz="2400" dirty="0"/>
              <a:t>UUID</a:t>
            </a:r>
            <a:r>
              <a:rPr lang="zh-TW" altLang="en-US" sz="2400" dirty="0"/>
              <a:t>是綁定時隨機產生的</a:t>
            </a:r>
            <a:endParaRPr lang="en-US" altLang="zh-TW" sz="2400" dirty="0"/>
          </a:p>
          <a:p>
            <a:r>
              <a:rPr lang="en-US" altLang="zh-TW" sz="2400" dirty="0"/>
              <a:t>QR</a:t>
            </a:r>
            <a:r>
              <a:rPr lang="zh-TW" altLang="en-US" sz="2400" dirty="0"/>
              <a:t> </a:t>
            </a:r>
            <a:r>
              <a:rPr lang="en-US" altLang="zh-TW" sz="2400" dirty="0"/>
              <a:t>Code</a:t>
            </a:r>
            <a:r>
              <a:rPr lang="zh-TW" altLang="en-US" sz="2400" dirty="0"/>
              <a:t>會寫</a:t>
            </a:r>
            <a:r>
              <a:rPr lang="en-US" altLang="zh-TW" sz="2400" dirty="0"/>
              <a:t>Characteristic  UUID</a:t>
            </a:r>
            <a:r>
              <a:rPr lang="zh-TW" altLang="en-US" sz="2400" dirty="0"/>
              <a:t>的前</a:t>
            </a:r>
            <a:r>
              <a:rPr lang="en-US" altLang="zh-TW" sz="2400" dirty="0"/>
              <a:t>4</a:t>
            </a:r>
            <a:r>
              <a:rPr lang="zh-TW" altLang="en-US" sz="2400" dirty="0"/>
              <a:t>個</a:t>
            </a:r>
            <a:r>
              <a:rPr lang="en-US" altLang="zh-TW" sz="2400" dirty="0"/>
              <a:t>Byte</a:t>
            </a:r>
            <a:r>
              <a:rPr lang="zh-TW" altLang="en-US" sz="2400" dirty="0"/>
              <a:t>，後面的</a:t>
            </a:r>
            <a:r>
              <a:rPr lang="en-US" altLang="zh-TW" sz="2400" dirty="0"/>
              <a:t>UUID</a:t>
            </a:r>
            <a:r>
              <a:rPr lang="zh-TW" altLang="en-US" sz="2400" dirty="0"/>
              <a:t>與</a:t>
            </a:r>
            <a:r>
              <a:rPr lang="en-US" altLang="zh-TW" sz="2400" dirty="0"/>
              <a:t>Service</a:t>
            </a:r>
            <a:r>
              <a:rPr lang="zh-TW" altLang="en-US" sz="2400" dirty="0"/>
              <a:t>相同</a:t>
            </a:r>
            <a:endParaRPr lang="en-US" altLang="zh-TW" sz="2400" dirty="0"/>
          </a:p>
          <a:p>
            <a:r>
              <a:rPr lang="en-US" altLang="zh-TW" sz="2400" dirty="0"/>
              <a:t>QR code</a:t>
            </a:r>
            <a:r>
              <a:rPr lang="zh-TW" altLang="en-US" sz="2400" dirty="0"/>
              <a:t>的</a:t>
            </a:r>
            <a:r>
              <a:rPr lang="en-US" altLang="zh-TW" sz="2400" dirty="0"/>
              <a:t>Characteristic</a:t>
            </a:r>
            <a:r>
              <a:rPr lang="zh-TW" altLang="en-US" sz="2400" dirty="0"/>
              <a:t>順序如下</a:t>
            </a:r>
            <a:r>
              <a:rPr lang="en-US" altLang="zh-TW" sz="2400" dirty="0"/>
              <a:t>:</a:t>
            </a:r>
          </a:p>
          <a:p>
            <a:endParaRPr lang="zh-TW" altLang="en-US" sz="240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374DE5-D6F6-4996-850E-69740B7002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Hitcon</a:t>
            </a:r>
            <a:r>
              <a:rPr lang="en-US" altLang="zh-TW" dirty="0"/>
              <a:t> Badge 2018 – BLE UUIDs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E80976-8ECA-4670-8D65-B381E909BDE6}"/>
              </a:ext>
            </a:extLst>
          </p:cNvPr>
          <p:cNvSpPr/>
          <p:nvPr/>
        </p:nvSpPr>
        <p:spPr>
          <a:xfrm>
            <a:off x="1278644" y="3297420"/>
            <a:ext cx="96347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Transaction, </a:t>
            </a:r>
            <a:r>
              <a:rPr lang="en-US" altLang="zh-TW" dirty="0" err="1"/>
              <a:t>Txn</a:t>
            </a:r>
            <a:r>
              <a:rPr lang="en-US" altLang="zh-TW" dirty="0"/>
              <a:t>, AddERC20, Balance, General Purpose </a:t>
            </a:r>
            <a:r>
              <a:rPr lang="en-US" altLang="zh-TW" dirty="0" err="1"/>
              <a:t>Cmd</a:t>
            </a:r>
            <a:r>
              <a:rPr lang="en-US" altLang="zh-TW" dirty="0"/>
              <a:t>, General Purpose Data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C79EBF-14D9-4D7C-AEB7-A2F01C43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C040D3-2231-4DA1-9F2D-F21C5E6A2A08}"/>
              </a:ext>
            </a:extLst>
          </p:cNvPr>
          <p:cNvSpPr/>
          <p:nvPr/>
        </p:nvSpPr>
        <p:spPr>
          <a:xfrm>
            <a:off x="2216864" y="3709294"/>
            <a:ext cx="86964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EX:</a:t>
            </a:r>
          </a:p>
          <a:p>
            <a:r>
              <a:rPr lang="zh-TW" altLang="en-US" dirty="0"/>
              <a:t>[init_BLE] LFLASH_Saved_UUID:</a:t>
            </a:r>
          </a:p>
          <a:p>
            <a:r>
              <a:rPr lang="zh-TW" altLang="en-US" dirty="0"/>
              <a:t>        ServiceUUID:                 8b15cb6c-0dfd-553a-9302-3cdcded12f56</a:t>
            </a:r>
          </a:p>
          <a:p>
            <a:r>
              <a:rPr lang="zh-TW" altLang="en-US" dirty="0"/>
              <a:t>        Transaction_UUID:       bbf16eb7-0dfd-553a-9302-3cdcded12f56</a:t>
            </a:r>
          </a:p>
          <a:p>
            <a:r>
              <a:rPr lang="zh-TW" altLang="en-US" dirty="0"/>
              <a:t>        Txn_UUID:                     d754e76e-0dfd-553a-9302-3cdcded12f56</a:t>
            </a:r>
          </a:p>
          <a:p>
            <a:r>
              <a:rPr lang="zh-TW" altLang="en-US" dirty="0"/>
              <a:t>        AddERC20_UUID:         448821bb-0dfd-553a-9302-3cdcded12f56</a:t>
            </a:r>
          </a:p>
          <a:p>
            <a:r>
              <a:rPr lang="zh-TW" altLang="en-US" dirty="0"/>
              <a:t>        Balance_UUID:              19aceb1f-0dfd-553a-9302-3cdcded12f56</a:t>
            </a:r>
          </a:p>
          <a:p>
            <a:r>
              <a:rPr lang="zh-TW" altLang="en-US" dirty="0"/>
              <a:t>        General_CMD_UUID:   8a2c0cd1-0dfd-553a-9302-3cdcded12f56</a:t>
            </a:r>
          </a:p>
          <a:p>
            <a:r>
              <a:rPr lang="zh-TW" altLang="en-US" dirty="0"/>
              <a:t>        General_Data_UUID:    4ff47ce6-0dfd-553a-9302-3cdcded12f56</a:t>
            </a:r>
          </a:p>
        </p:txBody>
      </p:sp>
    </p:spTree>
    <p:extLst>
      <p:ext uri="{BB962C8B-B14F-4D97-AF65-F5344CB8AC3E}">
        <p14:creationId xmlns:p14="http://schemas.microsoft.com/office/powerpoint/2010/main" val="353959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4368422" y="2991616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QR-Code</a:t>
            </a:r>
          </a:p>
          <a:p>
            <a:pPr algn="ctr"/>
            <a:r>
              <a:rPr lang="en-US" altLang="zh-TW" dirty="0"/>
              <a:t>generate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70912" y="13983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3200" dirty="0"/>
          </a:p>
        </p:txBody>
      </p:sp>
      <p:sp>
        <p:nvSpPr>
          <p:cNvPr id="20" name="圓角矩形 19"/>
          <p:cNvSpPr/>
          <p:nvPr/>
        </p:nvSpPr>
        <p:spPr>
          <a:xfrm>
            <a:off x="1336611" y="2790329"/>
            <a:ext cx="1536471" cy="1819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User Request for Re-paring or</a:t>
            </a:r>
          </a:p>
          <a:p>
            <a:pPr algn="ctr"/>
            <a:r>
              <a:rPr lang="en-US" altLang="zh-TW" dirty="0"/>
              <a:t>First time </a:t>
            </a:r>
            <a:r>
              <a:rPr lang="en-US" altLang="zh-TW" dirty="0" err="1"/>
              <a:t>config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997392" y="3425765"/>
            <a:ext cx="1252290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Reset</a:t>
            </a:r>
            <a:endParaRPr lang="zh-TW" altLang="en-US" dirty="0"/>
          </a:p>
        </p:txBody>
      </p:sp>
      <p:sp>
        <p:nvSpPr>
          <p:cNvPr id="22" name="向右箭號 21"/>
          <p:cNvSpPr/>
          <p:nvPr/>
        </p:nvSpPr>
        <p:spPr>
          <a:xfrm>
            <a:off x="6029201" y="3425765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6688584" y="2991616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Wait for connection</a:t>
            </a:r>
            <a:endParaRPr lang="zh-TW" altLang="en-US" dirty="0"/>
          </a:p>
        </p:txBody>
      </p:sp>
      <p:sp>
        <p:nvSpPr>
          <p:cNvPr id="24" name="向右箭號 23"/>
          <p:cNvSpPr/>
          <p:nvPr/>
        </p:nvSpPr>
        <p:spPr>
          <a:xfrm>
            <a:off x="8338229" y="3425765"/>
            <a:ext cx="546209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圓角矩形 24"/>
          <p:cNvSpPr/>
          <p:nvPr/>
        </p:nvSpPr>
        <p:spPr>
          <a:xfrm>
            <a:off x="8997612" y="2991616"/>
            <a:ext cx="1536471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Main Menu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31475" y="4855244"/>
            <a:ext cx="35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MT7697</a:t>
            </a:r>
            <a:r>
              <a:rPr lang="zh-TW" altLang="en-US" dirty="0"/>
              <a:t>沒辦法 </a:t>
            </a:r>
            <a:r>
              <a:rPr lang="en-US" altLang="zh-TW" dirty="0"/>
              <a:t>on-flight </a:t>
            </a:r>
            <a:r>
              <a:rPr lang="zh-TW" altLang="en-US" dirty="0"/>
              <a:t>修改</a:t>
            </a:r>
            <a:r>
              <a:rPr lang="en-US" altLang="zh-TW" dirty="0"/>
              <a:t>BLE</a:t>
            </a:r>
            <a:r>
              <a:rPr lang="zh-TW" altLang="en-US" dirty="0"/>
              <a:t>，</a:t>
            </a:r>
            <a:endParaRPr lang="en-US" altLang="zh-TW" dirty="0"/>
          </a:p>
          <a:p>
            <a:pPr algn="ctr"/>
            <a:r>
              <a:rPr lang="zh-TW" altLang="en-US" dirty="0"/>
              <a:t>所以必須</a:t>
            </a:r>
            <a:r>
              <a:rPr lang="en-US" altLang="zh-TW" dirty="0"/>
              <a:t>Reset</a:t>
            </a:r>
            <a:r>
              <a:rPr lang="zh-TW" altLang="en-US" dirty="0"/>
              <a:t>一次</a:t>
            </a: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Hitcon</a:t>
            </a:r>
            <a:r>
              <a:rPr lang="en-US" altLang="zh-TW" dirty="0"/>
              <a:t> Badge 2018 – BLE Initialize + Re-paring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F8B8B4-E60F-4882-91B8-034A58C4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38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Linkit</a:t>
            </a:r>
            <a:r>
              <a:rPr lang="en-US" altLang="zh-TW" dirty="0"/>
              <a:t> 7697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856798" cy="4351338"/>
          </a:xfrm>
        </p:spPr>
        <p:txBody>
          <a:bodyPr/>
          <a:lstStyle/>
          <a:p>
            <a:r>
              <a:rPr lang="en-US" altLang="zh-TW" dirty="0"/>
              <a:t>Arduino Support</a:t>
            </a:r>
          </a:p>
          <a:p>
            <a:r>
              <a:rPr lang="en-US" altLang="zh-TW" dirty="0" err="1"/>
              <a:t>Wrtnode’s</a:t>
            </a:r>
            <a:r>
              <a:rPr lang="en-US" altLang="zh-TW" dirty="0"/>
              <a:t> module with 4MB Flash</a:t>
            </a:r>
          </a:p>
          <a:p>
            <a:r>
              <a:rPr lang="en-US" altLang="zh-TW" dirty="0"/>
              <a:t>MTK Official Support Platform</a:t>
            </a:r>
          </a:p>
          <a:p>
            <a:r>
              <a:rPr lang="en-US" altLang="zh-TW" dirty="0"/>
              <a:t>With Auto-Switch to load Firmware</a:t>
            </a:r>
          </a:p>
          <a:p>
            <a:r>
              <a:rPr lang="en-US" altLang="zh-TW" dirty="0"/>
              <a:t>Arduino IDE Setup:</a:t>
            </a:r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https://docs.labs.mediatek.com/resource/linkit7697-arduino/en/environment-setup/setup-arduino-ide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074" name="Picture 2" descr="LinkIt 769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9" t="24534" r="26793" b="19765"/>
          <a:stretch/>
        </p:blipFill>
        <p:spPr bwMode="auto">
          <a:xfrm>
            <a:off x="6861230" y="1825625"/>
            <a:ext cx="4492570" cy="335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C74E04-4D15-4FF9-997C-5CBA69C3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10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8887" y="307571"/>
            <a:ext cx="461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AES encryption + Encoding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14989" y="2951668"/>
            <a:ext cx="1381011" cy="12956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Raw Data</a:t>
            </a:r>
          </a:p>
        </p:txBody>
      </p:sp>
      <p:sp>
        <p:nvSpPr>
          <p:cNvPr id="4" name="向右箭號 3"/>
          <p:cNvSpPr/>
          <p:nvPr/>
        </p:nvSpPr>
        <p:spPr>
          <a:xfrm>
            <a:off x="6724081" y="3324969"/>
            <a:ext cx="679121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263038" y="3892967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AES encryption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05897" y="2951668"/>
            <a:ext cx="1381011" cy="12956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16Byte Random IV</a:t>
            </a:r>
          </a:p>
        </p:txBody>
      </p:sp>
      <p:sp>
        <p:nvSpPr>
          <p:cNvPr id="8" name="加號 7"/>
          <p:cNvSpPr/>
          <p:nvPr/>
        </p:nvSpPr>
        <p:spPr>
          <a:xfrm>
            <a:off x="4248146" y="3452736"/>
            <a:ext cx="299805" cy="293487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031283" y="2986312"/>
            <a:ext cx="1381011" cy="12956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Encrypted Data</a:t>
            </a:r>
          </a:p>
        </p:txBody>
      </p:sp>
      <p:sp>
        <p:nvSpPr>
          <p:cNvPr id="10" name="矩形 9"/>
          <p:cNvSpPr/>
          <p:nvPr/>
        </p:nvSpPr>
        <p:spPr>
          <a:xfrm>
            <a:off x="4714990" y="4675718"/>
            <a:ext cx="1381011" cy="12956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Encrypted Data</a:t>
            </a:r>
          </a:p>
        </p:txBody>
      </p:sp>
      <p:sp>
        <p:nvSpPr>
          <p:cNvPr id="11" name="矩形 10"/>
          <p:cNvSpPr/>
          <p:nvPr/>
        </p:nvSpPr>
        <p:spPr>
          <a:xfrm>
            <a:off x="2705897" y="4675718"/>
            <a:ext cx="1381011" cy="12956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16Byte Random IV</a:t>
            </a:r>
          </a:p>
        </p:txBody>
      </p:sp>
      <p:sp>
        <p:nvSpPr>
          <p:cNvPr id="12" name="加號 11"/>
          <p:cNvSpPr/>
          <p:nvPr/>
        </p:nvSpPr>
        <p:spPr>
          <a:xfrm>
            <a:off x="4248146" y="5176786"/>
            <a:ext cx="299805" cy="293487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014174" y="6352143"/>
            <a:ext cx="140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Payload</a:t>
            </a:r>
            <a:endParaRPr lang="zh-TW" altLang="en-US" dirty="0"/>
          </a:p>
        </p:txBody>
      </p:sp>
      <p:sp>
        <p:nvSpPr>
          <p:cNvPr id="14" name="右大括弧 13"/>
          <p:cNvSpPr/>
          <p:nvPr/>
        </p:nvSpPr>
        <p:spPr>
          <a:xfrm rot="5400000">
            <a:off x="4305280" y="4738510"/>
            <a:ext cx="219289" cy="2873101"/>
          </a:xfrm>
          <a:prstGeom prst="rightBrace">
            <a:avLst>
              <a:gd name="adj1" fmla="val 92360"/>
              <a:gd name="adj2" fmla="val 49704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281660" y="2542070"/>
            <a:ext cx="2247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Append to 128 Byte</a:t>
            </a:r>
            <a:endParaRPr lang="zh-TW" altLang="en-US" sz="2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A7F0B2-7C42-4859-89F7-A593253FDE83}"/>
              </a:ext>
            </a:extLst>
          </p:cNvPr>
          <p:cNvSpPr/>
          <p:nvPr/>
        </p:nvSpPr>
        <p:spPr>
          <a:xfrm>
            <a:off x="2547660" y="1227256"/>
            <a:ext cx="4855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Encoding Format:</a:t>
            </a:r>
          </a:p>
          <a:p>
            <a:r>
              <a:rPr lang="en-US" altLang="zh-TW" dirty="0"/>
              <a:t>Header1(uint8_t)	 length1(uint8_t)	Data1[</a:t>
            </a:r>
            <a:r>
              <a:rPr lang="en-US" altLang="zh-TW" dirty="0" err="1"/>
              <a:t>len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Header2(uint8_t)	 length2(uint8_t)	Data2[</a:t>
            </a:r>
            <a:r>
              <a:rPr lang="en-US" altLang="zh-TW" dirty="0" err="1"/>
              <a:t>len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Header3(uint8_t)	 length3(uint8_t)	Data3[</a:t>
            </a:r>
            <a:r>
              <a:rPr lang="en-US" altLang="zh-TW" dirty="0" err="1"/>
              <a:t>len</a:t>
            </a:r>
            <a:r>
              <a:rPr lang="en-US" altLang="zh-TW" dirty="0"/>
              <a:t>]</a:t>
            </a:r>
          </a:p>
          <a:p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632414-853A-45CF-B9E2-8F18AECB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487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48887" y="307571"/>
            <a:ext cx="2103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Transaction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86105" y="2146089"/>
            <a:ext cx="1577567" cy="1807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1.To Address</a:t>
            </a:r>
          </a:p>
          <a:p>
            <a:r>
              <a:rPr lang="en-US" altLang="zh-TW" dirty="0"/>
              <a:t>2.Value</a:t>
            </a:r>
          </a:p>
          <a:p>
            <a:r>
              <a:rPr lang="en-US" altLang="zh-TW" dirty="0"/>
              <a:t>3.Gas Price</a:t>
            </a:r>
          </a:p>
          <a:p>
            <a:r>
              <a:rPr lang="en-US" altLang="zh-TW" dirty="0"/>
              <a:t>4.Gas limit</a:t>
            </a:r>
          </a:p>
          <a:p>
            <a:r>
              <a:rPr lang="en-US" altLang="zh-TW" dirty="0"/>
              <a:t>5.Noice</a:t>
            </a:r>
          </a:p>
          <a:p>
            <a:r>
              <a:rPr lang="en-US" altLang="zh-TW" dirty="0"/>
              <a:t>6.Data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3164552" y="2775237"/>
            <a:ext cx="2511393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111422" y="3324259"/>
            <a:ext cx="251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AES encryption + Encode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873632" y="2245065"/>
            <a:ext cx="1669530" cy="160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Write to Transaction Characteristic</a:t>
            </a:r>
          </a:p>
        </p:txBody>
      </p:sp>
      <p:sp>
        <p:nvSpPr>
          <p:cNvPr id="16" name="向右箭號 15"/>
          <p:cNvSpPr/>
          <p:nvPr/>
        </p:nvSpPr>
        <p:spPr>
          <a:xfrm>
            <a:off x="7740849" y="2788169"/>
            <a:ext cx="915375" cy="549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853911" y="2284589"/>
            <a:ext cx="1669530" cy="1612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Badge notify</a:t>
            </a:r>
          </a:p>
          <a:p>
            <a:pPr algn="ctr"/>
            <a:r>
              <a:rPr lang="en-US" altLang="zh-TW" dirty="0" err="1"/>
              <a:t>Txn</a:t>
            </a:r>
            <a:r>
              <a:rPr lang="zh-TW" altLang="en-US" dirty="0"/>
              <a:t> </a:t>
            </a:r>
            <a:r>
              <a:rPr lang="en-US" altLang="zh-TW" dirty="0" err="1"/>
              <a:t>Gatt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3951A7-7DB8-424D-A9A3-EA096635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10" name="向右箭號 1">
            <a:extLst>
              <a:ext uri="{FF2B5EF4-FFF2-40B4-BE49-F238E27FC236}">
                <a16:creationId xmlns:a16="http://schemas.microsoft.com/office/drawing/2014/main" id="{E54750C8-B7D3-4AE9-9878-1CBB51EDCE7C}"/>
              </a:ext>
            </a:extLst>
          </p:cNvPr>
          <p:cNvSpPr/>
          <p:nvPr/>
        </p:nvSpPr>
        <p:spPr>
          <a:xfrm rot="16200000">
            <a:off x="1483619" y="4389444"/>
            <a:ext cx="923330" cy="2325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743D71-095C-46F2-96CB-99F5B60F8F8A}"/>
              </a:ext>
            </a:extLst>
          </p:cNvPr>
          <p:cNvSpPr txBox="1"/>
          <p:nvPr/>
        </p:nvSpPr>
        <p:spPr>
          <a:xfrm>
            <a:off x="874001" y="4928031"/>
            <a:ext cx="2290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ERC20</a:t>
            </a:r>
            <a:r>
              <a:rPr lang="zh-TW" altLang="en-US" dirty="0"/>
              <a:t>的</a:t>
            </a:r>
            <a:r>
              <a:rPr lang="en-US" altLang="zh-TW" dirty="0"/>
              <a:t>Data</a:t>
            </a:r>
            <a:r>
              <a:rPr lang="zh-TW" altLang="en-US" dirty="0"/>
              <a:t>帶進去</a:t>
            </a:r>
            <a:endParaRPr lang="en-US" altLang="zh-TW" dirty="0"/>
          </a:p>
          <a:p>
            <a:r>
              <a:rPr lang="en-US" altLang="zh-TW" dirty="0"/>
              <a:t>Badge</a:t>
            </a:r>
            <a:r>
              <a:rPr lang="zh-TW" altLang="en-US" dirty="0"/>
              <a:t>會</a:t>
            </a:r>
            <a:r>
              <a:rPr lang="en-US" altLang="zh-TW" dirty="0"/>
              <a:t>Parsing</a:t>
            </a:r>
            <a:r>
              <a:rPr lang="zh-TW" altLang="en-US" dirty="0"/>
              <a:t>這部分的</a:t>
            </a:r>
            <a:r>
              <a:rPr lang="en-US" altLang="zh-TW" dirty="0"/>
              <a:t>Data</a:t>
            </a:r>
            <a:r>
              <a:rPr lang="zh-TW" altLang="en-US" dirty="0"/>
              <a:t>顯示出來</a:t>
            </a:r>
          </a:p>
        </p:txBody>
      </p:sp>
    </p:spTree>
    <p:extLst>
      <p:ext uri="{BB962C8B-B14F-4D97-AF65-F5344CB8AC3E}">
        <p14:creationId xmlns:p14="http://schemas.microsoft.com/office/powerpoint/2010/main" val="1447471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48887" y="307571"/>
            <a:ext cx="5807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Update Balance or ERC20 Balance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64E0B2-9940-44D2-A526-4905ACE11C0F}"/>
              </a:ext>
            </a:extLst>
          </p:cNvPr>
          <p:cNvSpPr/>
          <p:nvPr/>
        </p:nvSpPr>
        <p:spPr>
          <a:xfrm>
            <a:off x="3366550" y="2873343"/>
            <a:ext cx="803768" cy="7599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Value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A015CC-741A-4690-AF80-5AE437C25D5D}"/>
              </a:ext>
            </a:extLst>
          </p:cNvPr>
          <p:cNvSpPr/>
          <p:nvPr/>
        </p:nvSpPr>
        <p:spPr>
          <a:xfrm>
            <a:off x="7442275" y="2817387"/>
            <a:ext cx="1852727" cy="94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Write to Balance Characteristic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04D260-31A4-4185-9C5C-0ED1B2F1C53E}"/>
              </a:ext>
            </a:extLst>
          </p:cNvPr>
          <p:cNvSpPr/>
          <p:nvPr/>
        </p:nvSpPr>
        <p:spPr>
          <a:xfrm>
            <a:off x="2818554" y="2873343"/>
            <a:ext cx="1964394" cy="7599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1.Address</a:t>
            </a:r>
          </a:p>
          <a:p>
            <a:pPr algn="ctr"/>
            <a:r>
              <a:rPr lang="en-US" altLang="zh-TW" dirty="0"/>
              <a:t>2.Value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4BE22B-A4A0-451F-A907-7012945FBFC0}"/>
              </a:ext>
            </a:extLst>
          </p:cNvPr>
          <p:cNvSpPr/>
          <p:nvPr/>
        </p:nvSpPr>
        <p:spPr>
          <a:xfrm>
            <a:off x="4517313" y="4020694"/>
            <a:ext cx="3284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Encoding Format:</a:t>
            </a:r>
          </a:p>
          <a:p>
            <a:r>
              <a:rPr lang="en-US" altLang="zh-TW" dirty="0"/>
              <a:t>0x01	 0x14	 ADDRESS </a:t>
            </a:r>
            <a:br>
              <a:rPr lang="en-US" altLang="zh-TW" dirty="0"/>
            </a:br>
            <a:r>
              <a:rPr lang="en-US" altLang="zh-TW" dirty="0"/>
              <a:t>0x02	 0x08	Value(Double)</a:t>
            </a:r>
          </a:p>
          <a:p>
            <a:endParaRPr lang="en-US" altLang="zh-TW" dirty="0"/>
          </a:p>
        </p:txBody>
      </p:sp>
      <p:sp>
        <p:nvSpPr>
          <p:cNvPr id="12" name="向右箭號 8">
            <a:extLst>
              <a:ext uri="{FF2B5EF4-FFF2-40B4-BE49-F238E27FC236}">
                <a16:creationId xmlns:a16="http://schemas.microsoft.com/office/drawing/2014/main" id="{30A46605-6421-4C8D-8FB5-EF4A64B73985}"/>
              </a:ext>
            </a:extLst>
          </p:cNvPr>
          <p:cNvSpPr/>
          <p:nvPr/>
        </p:nvSpPr>
        <p:spPr>
          <a:xfrm>
            <a:off x="4834567" y="3014983"/>
            <a:ext cx="2511393" cy="5490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9A36DCB-940C-499E-8D58-DA3AD7D0B482}"/>
              </a:ext>
            </a:extLst>
          </p:cNvPr>
          <p:cNvSpPr txBox="1"/>
          <p:nvPr/>
        </p:nvSpPr>
        <p:spPr>
          <a:xfrm>
            <a:off x="4781437" y="3564005"/>
            <a:ext cx="251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AES encryption + Encode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6900D4-B0B4-4944-8698-37A63BC1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96361" y="5308380"/>
            <a:ext cx="492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Badge</a:t>
            </a:r>
            <a:r>
              <a:rPr lang="zh-TW" altLang="en-US" sz="2400" dirty="0"/>
              <a:t> 並不會知道</a:t>
            </a:r>
            <a:r>
              <a:rPr lang="en-US" altLang="zh-TW" sz="2400" dirty="0"/>
              <a:t>Balance</a:t>
            </a:r>
            <a:r>
              <a:rPr lang="zh-TW" altLang="en-US" sz="2400" dirty="0"/>
              <a:t>是否正確</a:t>
            </a:r>
            <a:r>
              <a:rPr lang="en-US" altLang="zh-TW" sz="2400" dirty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5887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E3206-D2D5-49FD-9169-62BEF93F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Apple,</a:t>
            </a:r>
            <a:r>
              <a:rPr lang="zh-TW" altLang="en-US" dirty="0"/>
              <a:t> </a:t>
            </a:r>
            <a:r>
              <a:rPr lang="en-US" altLang="zh-TW" dirty="0"/>
              <a:t>Why….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E631C3-6EDB-4253-A78A-48601555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0C4538F-1DD8-4705-86BF-4EDA6632D3D9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7B2C48-BB5F-4896-B00A-43C9E134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31" y="1781298"/>
            <a:ext cx="8135654" cy="4273273"/>
          </a:xfrm>
          <a:prstGeom prst="rect">
            <a:avLst/>
          </a:prstGeom>
        </p:spPr>
      </p:pic>
      <p:sp>
        <p:nvSpPr>
          <p:cNvPr id="6" name="向右箭號 1">
            <a:extLst>
              <a:ext uri="{FF2B5EF4-FFF2-40B4-BE49-F238E27FC236}">
                <a16:creationId xmlns:a16="http://schemas.microsoft.com/office/drawing/2014/main" id="{CE54EC91-3BA5-4ABD-8B9D-C3D0859F3EA6}"/>
              </a:ext>
            </a:extLst>
          </p:cNvPr>
          <p:cNvSpPr/>
          <p:nvPr/>
        </p:nvSpPr>
        <p:spPr>
          <a:xfrm>
            <a:off x="1873188" y="2346069"/>
            <a:ext cx="1325484" cy="2325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2CF22DE-A553-4E4A-8F95-DCCEF1B9886F}"/>
              </a:ext>
            </a:extLst>
          </p:cNvPr>
          <p:cNvSpPr txBox="1"/>
          <p:nvPr/>
        </p:nvSpPr>
        <p:spPr>
          <a:xfrm>
            <a:off x="451862" y="3525366"/>
            <a:ext cx="2025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6/12 Update</a:t>
            </a:r>
            <a:endParaRPr lang="zh-TW" altLang="en-US" sz="2800" dirty="0"/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id="{42CF22DE-A553-4E4A-8F95-DCCEF1B9886F}"/>
              </a:ext>
            </a:extLst>
          </p:cNvPr>
          <p:cNvSpPr txBox="1"/>
          <p:nvPr/>
        </p:nvSpPr>
        <p:spPr>
          <a:xfrm>
            <a:off x="66462" y="5412134"/>
            <a:ext cx="3015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感謝＠</a:t>
            </a:r>
            <a:r>
              <a:rPr lang="en-US" altLang="zh-TW" sz="2800" dirty="0"/>
              <a:t>CW</a:t>
            </a:r>
            <a:r>
              <a:rPr lang="zh-TW" altLang="en-US" sz="2800" dirty="0"/>
              <a:t> </a:t>
            </a:r>
            <a:r>
              <a:rPr lang="en-US" altLang="zh-TW" sz="2800" dirty="0" err="1"/>
              <a:t>Cai</a:t>
            </a:r>
            <a:r>
              <a:rPr lang="zh-TW" altLang="en-US" sz="2800" dirty="0"/>
              <a:t>支援</a:t>
            </a:r>
          </a:p>
        </p:txBody>
      </p:sp>
    </p:spTree>
    <p:extLst>
      <p:ext uri="{BB962C8B-B14F-4D97-AF65-F5344CB8AC3E}">
        <p14:creationId xmlns:p14="http://schemas.microsoft.com/office/powerpoint/2010/main" val="1306003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Prototypes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AA3375-1357-465E-9D04-736DEF8EB1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3" t="9419" r="11364" b="10092"/>
          <a:stretch/>
        </p:blipFill>
        <p:spPr>
          <a:xfrm>
            <a:off x="1803634" y="1338044"/>
            <a:ext cx="8061820" cy="551995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7AD4BB-C62C-4D26-B7E3-8008431F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33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靈感來源</a:t>
            </a:r>
          </a:p>
        </p:txBody>
      </p:sp>
      <p:pic>
        <p:nvPicPr>
          <p:cNvPr id="1026" name="Picture 2" descr="https://3i2kbu3p64zdryox2qp5q43na-wpengine.netdna-ssl.com/wp-content/uploads/2017/05/hackerwarehouse-badge-front-assembled-IMG_0851b-600x634.jpg">
            <a:extLst>
              <a:ext uri="{FF2B5EF4-FFF2-40B4-BE49-F238E27FC236}">
                <a16:creationId xmlns:a16="http://schemas.microsoft.com/office/drawing/2014/main" id="{09755C72-4EAC-437C-ADCF-E8537615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69" y="2386323"/>
            <a:ext cx="3649426" cy="38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1ECE196-0351-42B9-8FB0-45411CB46412}"/>
              </a:ext>
            </a:extLst>
          </p:cNvPr>
          <p:cNvSpPr txBox="1"/>
          <p:nvPr/>
        </p:nvSpPr>
        <p:spPr>
          <a:xfrm>
            <a:off x="680166" y="1896340"/>
            <a:ext cx="4827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Hacker Warehouse Electronic Badge</a:t>
            </a:r>
          </a:p>
          <a:p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7DE02F-96DB-43EB-A4EF-98159357A8C5}"/>
              </a:ext>
            </a:extLst>
          </p:cNvPr>
          <p:cNvSpPr/>
          <p:nvPr/>
        </p:nvSpPr>
        <p:spPr>
          <a:xfrm>
            <a:off x="86686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>
                <a:hlinkClick r:id="rId3"/>
              </a:rPr>
              <a:t>https://hackerwarehouse.com/product/hacker-warehouse-electronic-badge/</a:t>
            </a:r>
            <a:endParaRPr lang="en-US" altLang="zh-TW" b="1" dirty="0"/>
          </a:p>
        </p:txBody>
      </p:sp>
      <p:pic>
        <p:nvPicPr>
          <p:cNvPr id="1028" name="Picture 4" descr="'Pre-badge' board">
            <a:extLst>
              <a:ext uri="{FF2B5EF4-FFF2-40B4-BE49-F238E27FC236}">
                <a16:creationId xmlns:a16="http://schemas.microsoft.com/office/drawing/2014/main" id="{3CDB1F3C-FC63-4F2A-8718-4C3EFBB35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34" y="2404171"/>
            <a:ext cx="5257800" cy="394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756A7D-25A4-4999-838B-D9721226AE18}"/>
              </a:ext>
            </a:extLst>
          </p:cNvPr>
          <p:cNvSpPr/>
          <p:nvPr/>
        </p:nvSpPr>
        <p:spPr>
          <a:xfrm>
            <a:off x="6155712" y="6420515"/>
            <a:ext cx="4242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5"/>
              </a:rPr>
              <a:t>https://wiki.sha2017.org/w/Projects:Badge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B43CAA-C1EB-4678-8620-2481C00743AD}"/>
              </a:ext>
            </a:extLst>
          </p:cNvPr>
          <p:cNvSpPr/>
          <p:nvPr/>
        </p:nvSpPr>
        <p:spPr>
          <a:xfrm>
            <a:off x="7367391" y="1896340"/>
            <a:ext cx="3031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2400" b="1" dirty="0" err="1"/>
              <a:t>SHACamp</a:t>
            </a:r>
            <a:r>
              <a:rPr lang="en-US" altLang="zh-TW" sz="2400" b="1" dirty="0"/>
              <a:t> 2017 badge</a:t>
            </a:r>
            <a:endParaRPr lang="zh-TW" altLang="en-US" sz="24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D33768-B351-458B-BCAF-AFBCE755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5988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899A7D-2BB6-4B3A-9139-EA44BFE9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381" y="410466"/>
            <a:ext cx="5740856" cy="603706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5EF0273C-4BEF-480B-9CE6-6788A81C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Prototypes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100414-CC4E-4673-9014-B6CDC5B7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010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- Prototypes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861A1F-0B15-4478-9F40-D017D06605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10724"/>
          <a:stretch/>
        </p:blipFill>
        <p:spPr>
          <a:xfrm>
            <a:off x="838200" y="1971412"/>
            <a:ext cx="4731948" cy="42741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1C7567-DAC1-4061-8DB8-76888B72CA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3" y="323180"/>
            <a:ext cx="4564841" cy="64049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00F1D6-26E9-4E56-81D1-C6BE4AAC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5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</a:p>
        </p:txBody>
      </p:sp>
      <p:pic>
        <p:nvPicPr>
          <p:cNvPr id="3" name="IMG_5534">
            <a:hlinkClick r:id="" action="ppaction://media"/>
            <a:extLst>
              <a:ext uri="{FF2B5EF4-FFF2-40B4-BE49-F238E27FC236}">
                <a16:creationId xmlns:a16="http://schemas.microsoft.com/office/drawing/2014/main" id="{8680D4FA-80FE-4756-886A-7595AA9190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755" y="1544455"/>
            <a:ext cx="8850489" cy="49784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13B70C-2F28-4664-B03F-D3F5F073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0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D7DCB3-D198-4699-B670-CA6F6C891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690688"/>
            <a:ext cx="9283700" cy="4865676"/>
          </a:xfrm>
          <a:prstGeom prst="rect">
            <a:avLst/>
          </a:prstGeom>
        </p:spPr>
      </p:pic>
      <p:sp>
        <p:nvSpPr>
          <p:cNvPr id="3" name="箭號: 左-右雙向 2">
            <a:extLst>
              <a:ext uri="{FF2B5EF4-FFF2-40B4-BE49-F238E27FC236}">
                <a16:creationId xmlns:a16="http://schemas.microsoft.com/office/drawing/2014/main" id="{4654E85F-959F-44F0-9D85-74FE93EF5F38}"/>
              </a:ext>
            </a:extLst>
          </p:cNvPr>
          <p:cNvSpPr/>
          <p:nvPr/>
        </p:nvSpPr>
        <p:spPr>
          <a:xfrm>
            <a:off x="2885812" y="2907123"/>
            <a:ext cx="4026716" cy="6498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0A3711-C1A8-483C-8296-44A2AEC7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20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Hitcon</a:t>
            </a:r>
            <a:r>
              <a:rPr lang="en-US" altLang="zh-TW" dirty="0"/>
              <a:t> Badge‘s Arduino Package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/>
              <a:t>官方的版本有幾個狀況需要修改，所以直接</a:t>
            </a:r>
            <a:r>
              <a:rPr lang="en-US" altLang="zh-TW" dirty="0"/>
              <a:t>Fork</a:t>
            </a:r>
            <a:r>
              <a:rPr lang="zh-TW" altLang="en-US" dirty="0"/>
              <a:t>一版出來</a:t>
            </a:r>
            <a:endParaRPr lang="en-US" altLang="zh-TW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/>
              <a:t>Package:</a:t>
            </a:r>
            <a:r>
              <a:rPr lang="en-US" altLang="zh-TW" dirty="0" err="1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://raw.githubusercontent.com/will127534/HITCON-Badge-2018/master/Software/Arduino_packages/package_hitcon_badge_index.json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修正改的內容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sz="2800" dirty="0"/>
              <a:t>1.</a:t>
            </a:r>
            <a:r>
              <a:rPr lang="en-US" altLang="zh-TW" sz="2800" strike="sngStrike" dirty="0"/>
              <a:t>RTOS </a:t>
            </a:r>
            <a:r>
              <a:rPr lang="en-US" altLang="zh-TW" sz="2800" strike="sngStrike" dirty="0" err="1"/>
              <a:t>Tickless</a:t>
            </a:r>
            <a:r>
              <a:rPr lang="en-US" altLang="zh-TW" sz="2800" strike="sngStrike" dirty="0"/>
              <a:t> Sleep</a:t>
            </a:r>
            <a:r>
              <a:rPr lang="en-US" altLang="zh-TW" sz="2800" dirty="0"/>
              <a:t>   </a:t>
            </a:r>
            <a:r>
              <a:rPr lang="zh-TW" altLang="en-US" sz="2800" dirty="0"/>
              <a:t>移除了，多虧</a:t>
            </a:r>
            <a:r>
              <a:rPr lang="en-US" altLang="zh-TW" sz="2800" dirty="0"/>
              <a:t>Android</a:t>
            </a:r>
            <a:r>
              <a:rPr lang="zh-TW" altLang="en-US" sz="2800" dirty="0"/>
              <a:t>的</a:t>
            </a:r>
            <a:r>
              <a:rPr lang="en-US" altLang="zh-TW" sz="2800" dirty="0"/>
              <a:t>Active Scanning</a:t>
            </a:r>
          </a:p>
          <a:p>
            <a:pPr marL="457200" lvl="1" indent="0">
              <a:buNone/>
            </a:pPr>
            <a:r>
              <a:rPr lang="en-US" altLang="zh-TW" sz="2800" dirty="0"/>
              <a:t>2.BLE MTU Size</a:t>
            </a:r>
          </a:p>
          <a:p>
            <a:pPr marL="457200" lvl="1" indent="0">
              <a:buNone/>
            </a:pPr>
            <a:r>
              <a:rPr lang="en-US" altLang="zh-TW" sz="2800" dirty="0"/>
              <a:t>3.Analog Read</a:t>
            </a:r>
            <a:r>
              <a:rPr lang="zh-TW" altLang="en-US" sz="2800" dirty="0"/>
              <a:t>和</a:t>
            </a:r>
            <a:r>
              <a:rPr lang="en-US" altLang="zh-TW" sz="2800" dirty="0"/>
              <a:t>Sleep</a:t>
            </a:r>
            <a:r>
              <a:rPr lang="zh-TW" altLang="en-US" sz="2800" dirty="0"/>
              <a:t>的</a:t>
            </a:r>
            <a:r>
              <a:rPr lang="en-US" altLang="zh-TW" sz="2800" dirty="0"/>
              <a:t>Bug</a:t>
            </a:r>
          </a:p>
          <a:p>
            <a:pPr marL="457200" lvl="1" indent="0">
              <a:buNone/>
            </a:pPr>
            <a:r>
              <a:rPr lang="en-US" altLang="zh-TW" sz="2800" dirty="0"/>
              <a:t>4.</a:t>
            </a:r>
            <a:r>
              <a:rPr lang="zh-TW" altLang="en-US" sz="2800" dirty="0"/>
              <a:t>關閉</a:t>
            </a:r>
            <a:r>
              <a:rPr lang="en-US" altLang="zh-TW" sz="2800" dirty="0" err="1"/>
              <a:t>Wifi</a:t>
            </a:r>
            <a:endParaRPr lang="en-US" altLang="zh-TW" sz="2800" dirty="0"/>
          </a:p>
          <a:p>
            <a:pPr marL="457200" lvl="1" indent="0">
              <a:buNone/>
            </a:pPr>
            <a:r>
              <a:rPr lang="en-US" altLang="zh-TW" sz="2800" dirty="0"/>
              <a:t>5.</a:t>
            </a:r>
            <a:r>
              <a:rPr lang="zh-TW" altLang="en-US" sz="2800" dirty="0"/>
              <a:t>加入</a:t>
            </a:r>
            <a:r>
              <a:rPr lang="en-US" altLang="zh-TW" sz="2800" dirty="0"/>
              <a:t>Secure</a:t>
            </a:r>
            <a:r>
              <a:rPr lang="zh-TW" altLang="en-US" sz="2800" dirty="0"/>
              <a:t> </a:t>
            </a:r>
            <a:r>
              <a:rPr lang="en-US" altLang="zh-TW" sz="2800" dirty="0"/>
              <a:t>Element+</a:t>
            </a:r>
            <a:r>
              <a:rPr lang="zh-TW" altLang="en-US" sz="2800" dirty="0"/>
              <a:t>電子紙的</a:t>
            </a:r>
            <a:r>
              <a:rPr lang="en-US" altLang="zh-TW" sz="2800" dirty="0"/>
              <a:t>Library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60E462-8DB5-4C0F-86AB-63F5704E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160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A00D73-725F-42EE-8073-C0D1797E5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30" y="218074"/>
            <a:ext cx="4816388" cy="64218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74F66E-4D3B-4C6B-83A7-C25A30447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690688"/>
            <a:ext cx="5844330" cy="438324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3AC1F4-04EB-4656-AF75-07579599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792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162348-D577-48B1-94AB-CABD0566D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935691" y="80962"/>
            <a:ext cx="10320618" cy="669607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376FF4F-65FE-4D17-BB96-29F4EB98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185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17B3F2-D02D-4439-BD95-FF4894A3D7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935691" y="209550"/>
            <a:ext cx="10320618" cy="657225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AFAB582-80DE-4A02-A430-DBB81CA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236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A4C656-A83F-42E6-B646-4EED830F6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91" y="0"/>
            <a:ext cx="10320618" cy="6858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30BDAD-A3B3-4ABF-BEB2-C356110C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312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D93460-11EB-4837-A094-0F4D2E4046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25" y="1497741"/>
            <a:ext cx="6889749" cy="516731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28CAAE-D44B-40DE-9428-CDDC9ABC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850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  <a:r>
              <a:rPr lang="en-US" altLang="zh-TW" dirty="0"/>
              <a:t>- Team Work</a:t>
            </a:r>
            <a:endParaRPr lang="zh-TW" altLang="en-US" dirty="0"/>
          </a:p>
        </p:txBody>
      </p:sp>
      <p:sp>
        <p:nvSpPr>
          <p:cNvPr id="3" name="AutoShape 2" descr="blob:https://web.telegram.org/de3607f9-b52d-4cd3-969b-9d811198ae3d">
            <a:extLst>
              <a:ext uri="{FF2B5EF4-FFF2-40B4-BE49-F238E27FC236}">
                <a16:creationId xmlns:a16="http://schemas.microsoft.com/office/drawing/2014/main" id="{DDA43376-C882-47D9-B8FB-5E859A80E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blob:https://web.telegram.org/de3607f9-b52d-4cd3-969b-9d811198ae3d">
            <a:extLst>
              <a:ext uri="{FF2B5EF4-FFF2-40B4-BE49-F238E27FC236}">
                <a16:creationId xmlns:a16="http://schemas.microsoft.com/office/drawing/2014/main" id="{FF2E7DCB-AD74-4B4D-9CCC-A11ADCF813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351CE3-90A9-4937-AB06-255944AA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7" y="1556464"/>
            <a:ext cx="8663785" cy="487337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001D54-D1B7-4AFB-9B8B-453BF644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469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  <a:r>
              <a:rPr lang="en-US" altLang="zh-TW" dirty="0"/>
              <a:t>- Team Work</a:t>
            </a:r>
            <a:endParaRPr lang="zh-TW" altLang="en-US" dirty="0"/>
          </a:p>
        </p:txBody>
      </p:sp>
      <p:sp>
        <p:nvSpPr>
          <p:cNvPr id="3" name="AutoShape 2" descr="blob:https://web.telegram.org/de3607f9-b52d-4cd3-969b-9d811198ae3d">
            <a:extLst>
              <a:ext uri="{FF2B5EF4-FFF2-40B4-BE49-F238E27FC236}">
                <a16:creationId xmlns:a16="http://schemas.microsoft.com/office/drawing/2014/main" id="{DDA43376-C882-47D9-B8FB-5E859A80E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blob:https://web.telegram.org/de3607f9-b52d-4cd3-969b-9d811198ae3d">
            <a:extLst>
              <a:ext uri="{FF2B5EF4-FFF2-40B4-BE49-F238E27FC236}">
                <a16:creationId xmlns:a16="http://schemas.microsoft.com/office/drawing/2014/main" id="{FF2E7DCB-AD74-4B4D-9CCC-A11ADCF813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2FC7D9-1DD1-4B0E-96E0-5443D0DE3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63217" y="1332597"/>
            <a:ext cx="7265565" cy="5449174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F81C953-E30B-4DC4-A551-145CFA6E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4865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E4CF2-7E87-46C0-A730-32996539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後記 </a:t>
            </a:r>
            <a:r>
              <a:rPr lang="en-US" altLang="zh-TW" dirty="0"/>
              <a:t>–</a:t>
            </a:r>
            <a:r>
              <a:rPr lang="zh-TW" altLang="en-US" dirty="0"/>
              <a:t> 生產線</a:t>
            </a:r>
            <a:r>
              <a:rPr lang="en-US" altLang="zh-TW" dirty="0"/>
              <a:t>- Team Work</a:t>
            </a:r>
            <a:endParaRPr lang="zh-TW" altLang="en-US" dirty="0"/>
          </a:p>
        </p:txBody>
      </p:sp>
      <p:sp>
        <p:nvSpPr>
          <p:cNvPr id="3" name="AutoShape 2" descr="blob:https://web.telegram.org/de3607f9-b52d-4cd3-969b-9d811198ae3d">
            <a:extLst>
              <a:ext uri="{FF2B5EF4-FFF2-40B4-BE49-F238E27FC236}">
                <a16:creationId xmlns:a16="http://schemas.microsoft.com/office/drawing/2014/main" id="{DDA43376-C882-47D9-B8FB-5E859A80E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blob:https://web.telegram.org/de3607f9-b52d-4cd3-969b-9d811198ae3d">
            <a:extLst>
              <a:ext uri="{FF2B5EF4-FFF2-40B4-BE49-F238E27FC236}">
                <a16:creationId xmlns:a16="http://schemas.microsoft.com/office/drawing/2014/main" id="{FF2E7DCB-AD74-4B4D-9CCC-A11ADCF813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F649EE-913F-4DE5-853D-3F2AD766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959" y="1422981"/>
            <a:ext cx="7101281" cy="5325961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D414C5-2E2A-4320-A3F3-6C63A1CD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95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49B56-1E2C-40C2-A93E-CB3664C1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感謝廠商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3076" name="Picture 4" descr="Securing Digital Asse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13" y="2821370"/>
            <a:ext cx="2978596" cy="18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ååè£¡å¯è½ææå­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48" y="2247710"/>
            <a:ext cx="3106757" cy="310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744" y="3299682"/>
            <a:ext cx="3458058" cy="90500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7F5620-82AF-4833-AC08-6A2AE365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7422EE-D670-4633-A429-F5ECBE0ED7DB}"/>
              </a:ext>
            </a:extLst>
          </p:cNvPr>
          <p:cNvSpPr/>
          <p:nvPr/>
        </p:nvSpPr>
        <p:spPr>
          <a:xfrm>
            <a:off x="1494462" y="5481610"/>
            <a:ext cx="2031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21"/>
                </a:solidFill>
                <a:latin typeface="arial" panose="020B0604020202020204" pitchFamily="34" charset="0"/>
              </a:rPr>
              <a:t>www.ikv-tech.com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5298EA-A385-445D-B36A-7EBFEF672E07}"/>
              </a:ext>
            </a:extLst>
          </p:cNvPr>
          <p:cNvSpPr/>
          <p:nvPr/>
        </p:nvSpPr>
        <p:spPr>
          <a:xfrm>
            <a:off x="1340606" y="495839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銓安智慧科技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132263-C5EF-4EB6-92E2-F04DFDBB3B5A}"/>
              </a:ext>
            </a:extLst>
          </p:cNvPr>
          <p:cNvSpPr/>
          <p:nvPr/>
        </p:nvSpPr>
        <p:spPr>
          <a:xfrm>
            <a:off x="5281847" y="495839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邁特電子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C2FC5D-B957-4C97-BCEB-E59F2ED2CC24}"/>
              </a:ext>
            </a:extLst>
          </p:cNvPr>
          <p:cNvSpPr/>
          <p:nvPr/>
        </p:nvSpPr>
        <p:spPr>
          <a:xfrm>
            <a:off x="5044570" y="5481610"/>
            <a:ext cx="2095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21"/>
                </a:solidFill>
                <a:latin typeface="arial" panose="020B0604020202020204" pitchFamily="34" charset="0"/>
              </a:rPr>
              <a:t>www.might.com.tw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358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49B56-1E2C-40C2-A93E-CB3664C1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6D6524-91E1-4590-9114-FD26C72C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Hardware </a:t>
            </a:r>
            <a:r>
              <a:rPr lang="zh-TW" altLang="en-US" dirty="0"/>
              <a:t>和 </a:t>
            </a:r>
            <a:r>
              <a:rPr lang="en-US" altLang="zh-TW" dirty="0"/>
              <a:t>Badge Software </a:t>
            </a:r>
            <a:r>
              <a:rPr lang="zh-TW" altLang="en-US" dirty="0"/>
              <a:t>都是 </a:t>
            </a:r>
            <a:r>
              <a:rPr lang="en-US" altLang="zh-TW" dirty="0"/>
              <a:t>Open-Sourced</a:t>
            </a:r>
          </a:p>
          <a:p>
            <a:r>
              <a:rPr lang="en-US" altLang="zh-TW" dirty="0" err="1"/>
              <a:t>Github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https://github.com/will127534/HITCON-Badge-2018/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Android: </a:t>
            </a:r>
            <a:r>
              <a:rPr lang="en-US" altLang="zh-TW" dirty="0">
                <a:hlinkClick r:id="rId3"/>
              </a:rPr>
              <a:t>https://github.com/johnny5581/HitconWalletJava</a:t>
            </a:r>
            <a:endParaRPr lang="en-US" altLang="zh-TW" dirty="0"/>
          </a:p>
          <a:p>
            <a:pPr lvl="1"/>
            <a:r>
              <a:rPr lang="en-US" altLang="zh-TW" dirty="0"/>
              <a:t>Big Thanks to @</a:t>
            </a:r>
            <a:r>
              <a:rPr lang="en-US" altLang="zh-TW" dirty="0" err="1"/>
              <a:t>Nagi</a:t>
            </a:r>
            <a:r>
              <a:rPr lang="en-US" altLang="zh-TW" dirty="0"/>
              <a:t> @</a:t>
            </a:r>
            <a:r>
              <a:rPr lang="en-US" altLang="zh-TW" dirty="0" err="1"/>
              <a:t>WizTonE</a:t>
            </a:r>
            <a:r>
              <a:rPr lang="zh-TW" altLang="en-US" dirty="0"/>
              <a:t> </a:t>
            </a:r>
            <a:r>
              <a:rPr lang="en-US" altLang="zh-TW" dirty="0"/>
              <a:t>@Aaron Luo</a:t>
            </a:r>
            <a:r>
              <a:rPr lang="zh-TW" altLang="en-US" dirty="0"/>
              <a:t> </a:t>
            </a:r>
            <a:r>
              <a:rPr lang="en-US" altLang="zh-TW" dirty="0"/>
              <a:t>for </a:t>
            </a:r>
            <a:r>
              <a:rPr lang="en-US" altLang="zh-TW"/>
              <a:t>the Android App</a:t>
            </a:r>
          </a:p>
          <a:p>
            <a:r>
              <a:rPr lang="en-US" altLang="zh-TW" dirty="0" err="1"/>
              <a:t>Hitcon</a:t>
            </a:r>
            <a:r>
              <a:rPr lang="en-US" altLang="zh-TW" dirty="0"/>
              <a:t> Badge 2018 Arduino Boards support package: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https://raw.githubusercontent.com/will127534/HITCON-Badge-2018/master/Software/Arduino_packages/package_hitcon_badge_index.json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 err="1"/>
              <a:t>Linkit</a:t>
            </a:r>
            <a:r>
              <a:rPr lang="en-US" altLang="zh-TW" dirty="0"/>
              <a:t> 7697: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https://labs.mediatek.com/zh-tw/chipset/MT7697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8473FF-5838-4EBD-AA2A-370055AD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64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Waveshare</a:t>
            </a:r>
            <a:r>
              <a:rPr lang="en-US" altLang="zh-TW" dirty="0"/>
              <a:t> 2.13” Black and White e-paper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GDE0213B1 - Support Partial Update – takes only 0.2s 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My Movie 1">
            <a:hlinkClick r:id="" action="ppaction://media"/>
            <a:extLst>
              <a:ext uri="{FF2B5EF4-FFF2-40B4-BE49-F238E27FC236}">
                <a16:creationId xmlns:a16="http://schemas.microsoft.com/office/drawing/2014/main" id="{63FFAE84-0C31-4785-A1D6-4EF4D6BE7E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054" y="2425444"/>
            <a:ext cx="7638453" cy="429663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F2CBCD-3F28-4E35-AD7C-9532ED74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PN532 – NFC controller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139205" cy="4351338"/>
          </a:xfrm>
        </p:spPr>
        <p:txBody>
          <a:bodyPr/>
          <a:lstStyle/>
          <a:p>
            <a:r>
              <a:rPr lang="en-US" altLang="zh-TW" dirty="0"/>
              <a:t>Not used, </a:t>
            </a:r>
            <a:r>
              <a:rPr lang="zh-TW" altLang="en-US" dirty="0"/>
              <a:t>時間來不及</a:t>
            </a:r>
            <a:endParaRPr lang="en-US" altLang="zh-TW" dirty="0"/>
          </a:p>
          <a:p>
            <a:r>
              <a:rPr lang="zh-TW" altLang="en-US" dirty="0"/>
              <a:t>天線形狀比較特殊，電路需要調整阻抗匹配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A47366-0B5B-4B0C-9E5F-1B3413B83C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10724"/>
          <a:stretch/>
        </p:blipFill>
        <p:spPr>
          <a:xfrm>
            <a:off x="6096000" y="1690688"/>
            <a:ext cx="5139205" cy="464205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37F6F7D4-88C0-45C8-95B4-C25BFF79FA43}"/>
              </a:ext>
            </a:extLst>
          </p:cNvPr>
          <p:cNvSpPr/>
          <p:nvPr/>
        </p:nvSpPr>
        <p:spPr>
          <a:xfrm rot="8465360">
            <a:off x="9205805" y="1661045"/>
            <a:ext cx="637640" cy="347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EAFC3C-EAC9-4FE6-8441-7779A0007745}"/>
              </a:ext>
            </a:extLst>
          </p:cNvPr>
          <p:cNvSpPr/>
          <p:nvPr/>
        </p:nvSpPr>
        <p:spPr>
          <a:xfrm>
            <a:off x="9167361" y="1071803"/>
            <a:ext cx="1687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NFC</a:t>
            </a:r>
            <a:r>
              <a:rPr lang="zh-TW" altLang="en-US" sz="2800" dirty="0"/>
              <a:t> 天線</a:t>
            </a:r>
            <a:r>
              <a:rPr lang="en-US" altLang="zh-TW" sz="2800" dirty="0"/>
              <a:t>!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01D321-D4ED-42E4-A63F-30BE5ECB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538F-1DD8-4705-86BF-4EDA6632D3D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6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7132</TotalTime>
  <Words>3298</Words>
  <Application>Microsoft Office PowerPoint</Application>
  <PresentationFormat>寬螢幕</PresentationFormat>
  <Paragraphs>774</Paragraphs>
  <Slides>79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6" baseType="lpstr">
      <vt:lpstr>新細明體</vt:lpstr>
      <vt:lpstr>arial</vt:lpstr>
      <vt:lpstr>arial</vt:lpstr>
      <vt:lpstr>Calibri</vt:lpstr>
      <vt:lpstr>Calibri Light</vt:lpstr>
      <vt:lpstr>Wingdings</vt:lpstr>
      <vt:lpstr>Office 佈景主題</vt:lpstr>
      <vt:lpstr>Hitcon Badge 2018</vt:lpstr>
      <vt:lpstr>Guidline</vt:lpstr>
      <vt:lpstr>Hitcon Badge 2018</vt:lpstr>
      <vt:lpstr>PowerPoint 簡報</vt:lpstr>
      <vt:lpstr>MT7697</vt:lpstr>
      <vt:lpstr>Linkit 7697</vt:lpstr>
      <vt:lpstr>Hitcon Badge‘s Arduino Package </vt:lpstr>
      <vt:lpstr>Waveshare 2.13” Black and White e-paper</vt:lpstr>
      <vt:lpstr>PN532 – NFC controller </vt:lpstr>
      <vt:lpstr>PowerPoint 簡報</vt:lpstr>
      <vt:lpstr>PN532 – NFC controller </vt:lpstr>
      <vt:lpstr>Button Array </vt:lpstr>
      <vt:lpstr>Button Array </vt:lpstr>
      <vt:lpstr>Button Array </vt:lpstr>
      <vt:lpstr>Button Array </vt:lpstr>
      <vt:lpstr>Button Array </vt:lpstr>
      <vt:lpstr>Misc.</vt:lpstr>
      <vt:lpstr>Misc.</vt:lpstr>
      <vt:lpstr>Secure Element</vt:lpstr>
      <vt:lpstr>Hitcon Badge 2018 Hardware overview</vt:lpstr>
      <vt:lpstr>Wallet –  Cryptocurrency</vt:lpstr>
      <vt:lpstr>Wallet –  Cryptocurrency: BTC</vt:lpstr>
      <vt:lpstr>HD Wallet – BIP32,39,44 Overview</vt:lpstr>
      <vt:lpstr>Child key derivation</vt:lpstr>
      <vt:lpstr>BIP39 - Mnemonic Code</vt:lpstr>
      <vt:lpstr>BIP39 - Mnemonic Code</vt:lpstr>
      <vt:lpstr>BIP 44 – Meaningful structure</vt:lpstr>
      <vt:lpstr>BIP 44 – Meaningful structure</vt:lpstr>
      <vt:lpstr>乙太幣交易</vt:lpstr>
      <vt:lpstr>乙太幣交易</vt:lpstr>
      <vt:lpstr>Smart Contract : Program on ETH </vt:lpstr>
      <vt:lpstr>ERC20 – define Interface (Application Binary Interface) </vt:lpstr>
      <vt:lpstr>怎麼交易ERC20?</vt:lpstr>
      <vt:lpstr>ERC20 Data format</vt:lpstr>
      <vt:lpstr>ERC20 Data format</vt:lpstr>
      <vt:lpstr>Secure Element – Why?</vt:lpstr>
      <vt:lpstr>Secure Element – Why?</vt:lpstr>
      <vt:lpstr>Secure Element – Why?</vt:lpstr>
      <vt:lpstr>Secure Element – Why?</vt:lpstr>
      <vt:lpstr>Secure Element - Usage</vt:lpstr>
      <vt:lpstr>Secure Element - State</vt:lpstr>
      <vt:lpstr>Host Registration</vt:lpstr>
      <vt:lpstr>Host Login</vt:lpstr>
      <vt:lpstr>Device Key (devKey) Derivation</vt:lpstr>
      <vt:lpstr>Challenge and Response</vt:lpstr>
      <vt:lpstr>Encrypt Key and MAC Key</vt:lpstr>
      <vt:lpstr>HDW Management</vt:lpstr>
      <vt:lpstr>Cmd line Management</vt:lpstr>
      <vt:lpstr>Cmd line Management</vt:lpstr>
      <vt:lpstr>Cmd line Usage</vt:lpstr>
      <vt:lpstr>Cmd line Usage</vt:lpstr>
      <vt:lpstr>HDW Management</vt:lpstr>
      <vt:lpstr>HDW Management</vt:lpstr>
      <vt:lpstr>Badge initialize + re-generate wallet</vt:lpstr>
      <vt:lpstr>Secure Element - State</vt:lpstr>
      <vt:lpstr>Badge startup wallet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Apple, Why….</vt:lpstr>
      <vt:lpstr>Prototypes</vt:lpstr>
      <vt:lpstr>靈感來源</vt:lpstr>
      <vt:lpstr>Prototypes</vt:lpstr>
      <vt:lpstr>後記 - Prototypes</vt:lpstr>
      <vt:lpstr>後記 – 生產線</vt:lpstr>
      <vt:lpstr>後記 – 生產線</vt:lpstr>
      <vt:lpstr>後記 – 生產線</vt:lpstr>
      <vt:lpstr>後記 – 生產線</vt:lpstr>
      <vt:lpstr>後記 – 生產線</vt:lpstr>
      <vt:lpstr>後記 – 生產線</vt:lpstr>
      <vt:lpstr>後記 – 生產線</vt:lpstr>
      <vt:lpstr>後記 – 生產線- Team Work</vt:lpstr>
      <vt:lpstr>後記 – 生產線- Team Work</vt:lpstr>
      <vt:lpstr>後記 – 生產線- Team Work</vt:lpstr>
      <vt:lpstr>感謝廠商 </vt:lpstr>
      <vt:lpstr>資料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HitconBadge 2018</dc:title>
  <dc:creator>will will</dc:creator>
  <cp:lastModifiedBy>will will</cp:lastModifiedBy>
  <cp:revision>143</cp:revision>
  <dcterms:created xsi:type="dcterms:W3CDTF">2018-07-15T08:08:52Z</dcterms:created>
  <dcterms:modified xsi:type="dcterms:W3CDTF">2018-07-28T15:09:38Z</dcterms:modified>
</cp:coreProperties>
</file>